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20" r:id="rId5"/>
    <p:sldMasterId id="2147483733" r:id="rId6"/>
  </p:sldMasterIdLst>
  <p:notesMasterIdLst>
    <p:notesMasterId r:id="rId31"/>
  </p:notesMasterIdLst>
  <p:sldIdLst>
    <p:sldId id="257" r:id="rId7"/>
    <p:sldId id="301" r:id="rId8"/>
    <p:sldId id="267" r:id="rId9"/>
    <p:sldId id="269" r:id="rId10"/>
    <p:sldId id="270" r:id="rId11"/>
    <p:sldId id="271" r:id="rId12"/>
    <p:sldId id="273" r:id="rId13"/>
    <p:sldId id="276" r:id="rId14"/>
    <p:sldId id="277" r:id="rId15"/>
    <p:sldId id="274" r:id="rId16"/>
    <p:sldId id="275" r:id="rId17"/>
    <p:sldId id="279" r:id="rId18"/>
    <p:sldId id="280" r:id="rId19"/>
    <p:sldId id="278" r:id="rId20"/>
    <p:sldId id="286" r:id="rId21"/>
    <p:sldId id="302" r:id="rId22"/>
    <p:sldId id="287" r:id="rId23"/>
    <p:sldId id="288" r:id="rId24"/>
    <p:sldId id="258" r:id="rId25"/>
    <p:sldId id="264" r:id="rId26"/>
    <p:sldId id="296" r:id="rId27"/>
    <p:sldId id="297" r:id="rId28"/>
    <p:sldId id="300" r:id="rId29"/>
    <p:sldId id="295" r:id="rId3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600"/>
    <a:srgbClr val="09028C"/>
    <a:srgbClr val="FF2F8D"/>
    <a:srgbClr val="B2EDFF"/>
    <a:srgbClr val="772BFF"/>
    <a:srgbClr val="E74769"/>
    <a:srgbClr val="F46692"/>
    <a:srgbClr val="77136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1368" y="-90"/>
      </p:cViewPr>
      <p:guideLst>
        <p:guide orient="horz" pos="2160"/>
        <p:guide pos="2880"/>
      </p:guideLst>
    </p:cSldViewPr>
  </p:slideViewPr>
  <p:notesTextViewPr>
    <p:cViewPr>
      <p:scale>
        <a:sx n="100" d="100"/>
        <a:sy n="100" d="100"/>
      </p:scale>
      <p:origin x="0" y="0"/>
    </p:cViewPr>
  </p:notesTextViewPr>
  <p:sorterViewPr>
    <p:cViewPr>
      <p:scale>
        <a:sx n="90" d="100"/>
        <a:sy n="90" d="100"/>
      </p:scale>
      <p:origin x="0" y="13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404AD7-2889-4B55-84F0-132EB5A53AC0}" type="datetimeFigureOut">
              <a:rPr kumimoji="1" lang="ja-JP" altLang="en-US" smtClean="0"/>
              <a:pPr/>
              <a:t>2012/2/24</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B6E127-776F-4AE5-B075-4A605E717E08}" type="slidenum">
              <a:rPr kumimoji="1" lang="ja-JP" altLang="en-US" smtClean="0"/>
              <a:pPr/>
              <a:t>&lt;#&gt;</a:t>
            </a:fld>
            <a:endParaRPr kumimoji="1" lang="ja-JP" altLang="en-US"/>
          </a:p>
        </p:txBody>
      </p:sp>
    </p:spTree>
    <p:extLst>
      <p:ext uri="{BB962C8B-B14F-4D97-AF65-F5344CB8AC3E}">
        <p14:creationId xmlns="" xmlns:p14="http://schemas.microsoft.com/office/powerpoint/2010/main" val="16060496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E17E5E29-AE11-401C-8568-B933C88BB475}" type="slidenum">
              <a:rPr lang="en-US" altLang="ja-JP" smtClean="0">
                <a:solidFill>
                  <a:prstClr val="black"/>
                </a:solidFill>
              </a:rPr>
              <a:pPr/>
              <a:t>22</a:t>
            </a:fld>
            <a:endParaRPr lang="en-US" altLang="ja-JP" smtClean="0">
              <a:solidFill>
                <a:prstClr val="black"/>
              </a:solidFill>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ja-JP" altLang="en-US" smtClean="0"/>
              <a:t>・</a:t>
            </a:r>
            <a:r>
              <a:rPr lang="en-US" altLang="ja-JP" smtClean="0"/>
              <a:t>This figure shows the horizontal distributions of TBB for infrared band obtained by the satellite observation and the simulation at 17 UTC on May 29, 2010.</a:t>
            </a:r>
          </a:p>
          <a:p>
            <a:pPr eaLnBrk="1" hangingPunct="1"/>
            <a:r>
              <a:rPr lang="ja-JP" altLang="en-US" smtClean="0"/>
              <a:t>・</a:t>
            </a:r>
            <a:r>
              <a:rPr lang="en-US" altLang="ja-JP" smtClean="0"/>
              <a:t>In the MTSAT observation, well-developed MCSs whose minimum TBB is less than 200 K (-17 km) develop over southeast and southwest far from Taiwan Island.</a:t>
            </a:r>
          </a:p>
          <a:p>
            <a:pPr eaLnBrk="1" hangingPunct="1"/>
            <a:r>
              <a:rPr lang="ja-JP" altLang="en-US" smtClean="0"/>
              <a:t>・</a:t>
            </a:r>
            <a:r>
              <a:rPr lang="en-US" altLang="ja-JP" smtClean="0"/>
              <a:t>The location and its minimum TBB of the southeastern MCS are well reproduced in the simulation.</a:t>
            </a:r>
          </a:p>
          <a:p>
            <a:pPr eaLnBrk="1" hangingPunct="1"/>
            <a:r>
              <a:rPr lang="ja-JP" altLang="en-US" smtClean="0"/>
              <a:t>・</a:t>
            </a:r>
            <a:r>
              <a:rPr lang="en-US" altLang="ja-JP" smtClean="0"/>
              <a:t>However, the southwestern MCS could not be reproduced, a cloud free region appears there in the simulation.</a:t>
            </a:r>
          </a:p>
          <a:p>
            <a:pPr eaLnBrk="1" hangingPunct="1"/>
            <a:r>
              <a:rPr lang="ja-JP" altLang="en-US" smtClean="0"/>
              <a:t>・</a:t>
            </a:r>
            <a:r>
              <a:rPr lang="en-US" altLang="ja-JP" smtClean="0"/>
              <a:t>The cloud cover (less than about 280 K shown in yellow color) is seen over the almost all of the simulation region in the MTSAT observation.</a:t>
            </a:r>
          </a:p>
          <a:p>
            <a:pPr eaLnBrk="1" hangingPunct="1"/>
            <a:r>
              <a:rPr lang="ja-JP" altLang="en-US" smtClean="0"/>
              <a:t>・</a:t>
            </a:r>
            <a:r>
              <a:rPr lang="en-US" altLang="ja-JP" smtClean="0"/>
              <a:t>The cloud cover is reproduced in the simulation.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0B9D93C2-3026-4B92-BB18-287070906654}"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3964579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2BC47C89-B2FF-4D61-94DA-C87ADAFACD09}"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822105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C48F19E4-78EF-4804-8796-C1ABD295070E}"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3705606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1B9A8193-ABC3-44B8-9AC9-D5087068E35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3988167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8" name="フッター プレースホルダ 7"/>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pPr fontAlgn="base">
              <a:spcBef>
                <a:spcPct val="0"/>
              </a:spcBef>
              <a:spcAft>
                <a:spcPct val="0"/>
              </a:spcAft>
            </a:pPr>
            <a:fld id="{F2CD1804-79F4-41E6-82E1-72B3D9C7056E}"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36375526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フッター プレースホルダ 3"/>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pPr fontAlgn="base">
              <a:spcBef>
                <a:spcPct val="0"/>
              </a:spcBef>
              <a:spcAft>
                <a:spcPct val="0"/>
              </a:spcAft>
            </a:pPr>
            <a:fld id="{F07AD7D3-B550-44D2-A4AE-27DDC9F2427A}"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645609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pPr fontAlgn="base">
              <a:spcBef>
                <a:spcPct val="0"/>
              </a:spcBef>
              <a:spcAft>
                <a:spcPct val="0"/>
              </a:spcAft>
            </a:pPr>
            <a:fld id="{C436DF0D-96D7-480A-BF5E-614A9342A61F}"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2430744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34EE117F-99F0-40F7-BA68-444EF4F4DAF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31899641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8CD9B458-493F-48A0-A11B-8E842CDE24B6}"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20090083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BF19BE74-6A64-447E-9D73-4EC02CB776E9}"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108554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1E7856AE-C0C5-4F3F-9F3C-FE8AB94864BE}"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498251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4F9851EC-7715-474E-8B79-33A3871D5282}"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23E8CAD9-3E5B-4048-B321-E440D4F18494}"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37010600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860D38CC-BB9D-4530-9A79-CF61306BB7C2}"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B15BAFFC-050B-4FC6-8B49-B04C10E9FA3D}"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2691916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CBAE90B3-D970-4447-8008-BBFC30B4713B}"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E7A68BF7-ABA5-4720-8C67-E3FC260D761C}"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40044153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B89F6A43-8F9A-489F-82E6-640C43305945}"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66153544-D77C-40C2-B4D9-9D0E91300A37}"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4759490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fld id="{89834A10-67EA-4BB6-B18F-773518A6C3F6}"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9" name="スライド番号プレースホルダ 5"/>
          <p:cNvSpPr>
            <a:spLocks noGrp="1"/>
          </p:cNvSpPr>
          <p:nvPr>
            <p:ph type="sldNum" sz="quarter" idx="12"/>
          </p:nvPr>
        </p:nvSpPr>
        <p:spPr/>
        <p:txBody>
          <a:bodyPr/>
          <a:lstStyle>
            <a:lvl1pPr>
              <a:defRPr/>
            </a:lvl1pPr>
          </a:lstStyle>
          <a:p>
            <a:pPr>
              <a:defRPr/>
            </a:pPr>
            <a:fld id="{458D3337-9CDE-4867-AD71-B48109015F96}"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33405592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fld id="{1DC261B0-2888-439F-85C7-15A42F502BE2}"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5" name="スライド番号プレースホルダ 5"/>
          <p:cNvSpPr>
            <a:spLocks noGrp="1"/>
          </p:cNvSpPr>
          <p:nvPr>
            <p:ph type="sldNum" sz="quarter" idx="12"/>
          </p:nvPr>
        </p:nvSpPr>
        <p:spPr/>
        <p:txBody>
          <a:bodyPr/>
          <a:lstStyle>
            <a:lvl1pPr>
              <a:defRPr/>
            </a:lvl1pPr>
          </a:lstStyle>
          <a:p>
            <a:pPr>
              <a:defRPr/>
            </a:pPr>
            <a:fld id="{D1C372FF-D81C-4043-8A34-465C0AC07ED8}"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8465049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FAFD8DE3-C734-41C8-B36A-6E6B6430B54B}"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4" name="スライド番号プレースホルダ 5"/>
          <p:cNvSpPr>
            <a:spLocks noGrp="1"/>
          </p:cNvSpPr>
          <p:nvPr>
            <p:ph type="sldNum" sz="quarter" idx="12"/>
          </p:nvPr>
        </p:nvSpPr>
        <p:spPr/>
        <p:txBody>
          <a:bodyPr/>
          <a:lstStyle>
            <a:lvl1pPr>
              <a:defRPr/>
            </a:lvl1pPr>
          </a:lstStyle>
          <a:p>
            <a:pPr>
              <a:defRPr/>
            </a:pPr>
            <a:fld id="{7529D965-815C-4692-9573-AF65FE6BF70A}"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24322379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2DA910CD-A662-48EA-8E5F-F1F168ADFA39}"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8E467A49-F17F-4C58-BD21-E3BB46461AC2}"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35811863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291182BF-8678-4070-955F-3CEFB37B6E9F}"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546D76D7-8FB7-4BDE-9AAE-17D67B840441}"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7930069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326C2704-2E55-4D97-BD0F-33FAE8712597}"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7C5A6130-330E-49B7-B1D2-662055E2D5E8}"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31710543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F28B6C98-2C40-4E9D-854D-EC6BEBE9EDF0}"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A620A475-5D43-4188-B035-782FF0031688}"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42191120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1F4224F-1A0F-4A66-B33B-4FFDF8A09C0F}"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DDC2E-9B21-4E47-80AE-8080D5F1715E}"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332E66-122B-43A6-8DED-735B4B0450E9}"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2AD418-71F8-4FD9-A115-0970B08DFAB8}"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3616307-D79B-4D18-87E7-416037B4789A}"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6048EFB-8A14-4CA5-B652-6FF6BF04534A}"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37081E-46AA-4D7D-8AAD-D35ED827D4A1}"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5D1EF39-9482-4A8D-99AE-2EDB113F3FCD}"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1D0405B-3DD3-420E-96DC-C8ABBFD9F0FD}"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E730718-1A1E-4DCE-A1D7-8665D32EF4E3}"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81685B-87BF-42FC-8BEE-D17701CDB57D}" type="slidenum">
              <a:rPr lang="en-US" altLang="ja-JP">
                <a:solidFill>
                  <a:srgbClr val="000000"/>
                </a:solidFill>
              </a:rPr>
              <a:pPr>
                <a:defRPr/>
              </a:pPr>
              <a:t>&lt;#&gt;</a:t>
            </a:fld>
            <a:endParaRPr lang="en-US" altLang="ja-JP">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09600"/>
            <a:ext cx="7772400" cy="1143000"/>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685800" y="1981200"/>
            <a:ext cx="7772400" cy="4114800"/>
          </a:xfrm>
        </p:spPr>
        <p:txBody>
          <a:bodyPr/>
          <a:lstStyle/>
          <a:p>
            <a:pPr lvl="0"/>
            <a:endParaRPr lang="ja-JP" altLang="en-US" noProof="0"/>
          </a:p>
        </p:txBody>
      </p:sp>
      <p:sp>
        <p:nvSpPr>
          <p:cNvPr id="4" name="日付プレースホルダ 3"/>
          <p:cNvSpPr>
            <a:spLocks noGrp="1"/>
          </p:cNvSpPr>
          <p:nvPr>
            <p:ph type="dt" sz="half" idx="10"/>
          </p:nvPr>
        </p:nvSpPr>
        <p:spPr/>
        <p:txBody>
          <a:bodyPr/>
          <a:lstStyle>
            <a:lvl1pPr>
              <a:defRPr>
                <a:solidFill>
                  <a:srgbClr val="000000"/>
                </a:solidFill>
              </a:defRPr>
            </a:lvl1pPr>
          </a:lstStyle>
          <a:p>
            <a:pPr>
              <a:defRPr/>
            </a:pPr>
            <a:endParaRPr lang="ja-JP" altLang="en-US"/>
          </a:p>
        </p:txBody>
      </p:sp>
      <p:sp>
        <p:nvSpPr>
          <p:cNvPr id="5" name="フッター プレースホルダ 4"/>
          <p:cNvSpPr>
            <a:spLocks noGrp="1"/>
          </p:cNvSpPr>
          <p:nvPr>
            <p:ph type="ftr" sz="quarter" idx="11"/>
          </p:nvPr>
        </p:nvSpPr>
        <p:spPr/>
        <p:txBody>
          <a:bodyPr/>
          <a:lstStyle>
            <a:lvl1pPr>
              <a:defRPr>
                <a:solidFill>
                  <a:srgbClr val="000000"/>
                </a:solidFill>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solidFill>
                  <a:srgbClr val="000000"/>
                </a:solidFill>
              </a:defRPr>
            </a:lvl1pPr>
          </a:lstStyle>
          <a:p>
            <a:pPr>
              <a:defRPr/>
            </a:pPr>
            <a:fld id="{FD0FCB55-A62C-4D37-BFC0-BEEA02F94933}" type="slidenum">
              <a:rPr lang="ja-JP" altLang="en-US"/>
              <a:pPr>
                <a:defRPr/>
              </a:pPr>
              <a:t>&lt;#&gt;</a:t>
            </a:fld>
            <a:endParaRPr lang="ja-JP"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fld id="{4BD1C0A3-0CFE-4E63-AC9A-B916A78237C2}"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fld id="{E9EE3A19-AA3B-45D2-ACEC-AA1EEC8E5FB0}"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fld id="{21C1DE20-BE36-482E-8DFA-95038AC6B71C}"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fld id="{0269B47D-7405-4DA1-B13F-D8F78A85B0DF}"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endParaRPr lang="ja-JP" altLang="en-US">
              <a:solidFill>
                <a:srgbClr val="000000"/>
              </a:solidFill>
            </a:endParaRPr>
          </a:p>
        </p:txBody>
      </p:sp>
      <p:sp>
        <p:nvSpPr>
          <p:cNvPr id="8" name="フッター プレースホルダ 7"/>
          <p:cNvSpPr>
            <a:spLocks noGrp="1"/>
          </p:cNvSpPr>
          <p:nvPr>
            <p:ph type="ftr" sz="quarter" idx="11"/>
          </p:nvPr>
        </p:nvSpPr>
        <p:spPr/>
        <p:txBody>
          <a:bodyPr/>
          <a:lstStyle>
            <a:lvl1pPr>
              <a:defRPr/>
            </a:lvl1pPr>
          </a:lstStyle>
          <a:p>
            <a:endParaRPr lang="ja-JP" altLang="en-US">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fld id="{C3702D75-C9E2-40FC-9375-98FCB222F893}"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endParaRPr lang="ja-JP" altLang="en-US">
              <a:solidFill>
                <a:srgbClr val="000000"/>
              </a:solidFill>
            </a:endParaRPr>
          </a:p>
        </p:txBody>
      </p:sp>
      <p:sp>
        <p:nvSpPr>
          <p:cNvPr id="4" name="フッター プレースホルダ 3"/>
          <p:cNvSpPr>
            <a:spLocks noGrp="1"/>
          </p:cNvSpPr>
          <p:nvPr>
            <p:ph type="ftr" sz="quarter" idx="11"/>
          </p:nvPr>
        </p:nvSpPr>
        <p:spPr/>
        <p:txBody>
          <a:bodyPr/>
          <a:lstStyle>
            <a:lvl1pPr>
              <a:defRPr/>
            </a:lvl1pPr>
          </a:lstStyle>
          <a:p>
            <a:endParaRPr lang="ja-JP" altLang="en-US">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fld id="{0C9AB51F-12CC-4948-8572-325440844371}"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endParaRPr lang="ja-JP" altLang="en-US">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endParaRPr lang="ja-JP" altLang="en-US">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fld id="{D09994CF-AFA3-444B-B08A-160965070F79}"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fld id="{C33B7ED3-533B-4246-8A14-AA68B6C0602D}"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endParaRPr lang="ja-JP" altLang="en-US">
              <a:solidFill>
                <a:srgbClr val="000000"/>
              </a:solidFill>
            </a:endParaRPr>
          </a:p>
        </p:txBody>
      </p:sp>
      <p:sp>
        <p:nvSpPr>
          <p:cNvPr id="6" name="フッター プレースホルダ 5"/>
          <p:cNvSpPr>
            <a:spLocks noGrp="1"/>
          </p:cNvSpPr>
          <p:nvPr>
            <p:ph type="ftr" sz="quarter" idx="11"/>
          </p:nvPr>
        </p:nvSpPr>
        <p:spPr/>
        <p:txBody>
          <a:bodyPr/>
          <a:lstStyle>
            <a:lvl1pPr>
              <a:defRPr/>
            </a:lvl1pPr>
          </a:lstStyle>
          <a:p>
            <a:endParaRPr lang="ja-JP" altLang="en-US">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fld id="{C9862AE7-B23B-4896-8F3E-BFD0AA0FDEFD}"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fld id="{1D0305DF-CFD7-4C7E-9DDC-ED7E8328C200}"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fld id="{FE7B0138-7ADC-4F72-8883-4EB0F6F22EC0}" type="slidenum">
              <a:rPr lang="ja-JP" altLang="en-US">
                <a:solidFill>
                  <a:srgbClr val="000000"/>
                </a:solidFill>
              </a:rPr>
              <a:pPr/>
              <a:t>&lt;#&gt;</a:t>
            </a:fld>
            <a:endParaRPr lang="ja-JP" alt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alpha val="5000"/>
          </a:srgbClr>
        </a:solid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3A2D7-1DCD-4898-8814-B57B33D29B86}"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D4DDC4-2805-47D3-8AF7-5D6E95E49953}"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ea typeface="+mn-ea"/>
              </a:defRPr>
            </a:lvl1pPr>
          </a:lstStyle>
          <a:p>
            <a:pPr fontAlgn="base">
              <a:spcBef>
                <a:spcPct val="0"/>
              </a:spcBef>
              <a:spcAft>
                <a:spcPct val="0"/>
              </a:spcAft>
            </a:pPr>
            <a:endParaRPr lang="ja-JP"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ea typeface="+mn-ea"/>
              </a:defRPr>
            </a:lvl1pPr>
          </a:lstStyle>
          <a:p>
            <a:pPr fontAlgn="base">
              <a:spcBef>
                <a:spcPct val="0"/>
              </a:spcBef>
              <a:spcAft>
                <a:spcPct val="0"/>
              </a:spcAft>
            </a:pPr>
            <a:endParaRPr lang="ja-JP"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ea typeface="+mn-ea"/>
              </a:defRPr>
            </a:lvl1pPr>
          </a:lstStyle>
          <a:p>
            <a:pPr fontAlgn="base">
              <a:spcBef>
                <a:spcPct val="0"/>
              </a:spcBef>
              <a:spcAft>
                <a:spcPct val="0"/>
              </a:spcAft>
            </a:pPr>
            <a:fld id="{4F0A975B-EA76-4CE6-8C85-B5428E82579A}" type="slidenum">
              <a:rPr lang="ja-JP" altLang="en-US">
                <a:solidFill>
                  <a:srgbClr val="000000"/>
                </a:solidFill>
              </a:rPr>
              <a:pPr fontAlgn="base">
                <a:spcBef>
                  <a:spcPct val="0"/>
                </a:spcBef>
                <a:spcAft>
                  <a:spcPct val="0"/>
                </a:spcAft>
              </a:pPr>
              <a:t>&lt;#&gt;</a:t>
            </a:fld>
            <a:endParaRPr lang="ja-JP" altLang="en-US">
              <a:solidFill>
                <a:srgbClr val="000000"/>
              </a:solidFill>
            </a:endParaRPr>
          </a:p>
        </p:txBody>
      </p:sp>
    </p:spTree>
    <p:extLst>
      <p:ext uri="{BB962C8B-B14F-4D97-AF65-F5344CB8AC3E}">
        <p14:creationId xmlns="" xmlns:p14="http://schemas.microsoft.com/office/powerpoint/2010/main" val="15416737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lang="ja-JP" altLang="en-US" smtClean="0">
                <a:solidFill>
                  <a:prstClr val="black">
                    <a:tint val="75000"/>
                  </a:prstClr>
                </a:solidFill>
              </a:rPr>
              <a:pPr/>
              <a:t>2012/2/24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lang="ja-JP" altLang="en-US" smtClean="0">
                <a:solidFill>
                  <a:prstClr val="black">
                    <a:tint val="75000"/>
                  </a:prstClr>
                </a:solidFill>
              </a:rPr>
              <a:pPr/>
              <a:t>&lt;#&gt;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smtClean="0">
                <a:solidFill>
                  <a:schemeClr val="tx1">
                    <a:tint val="75000"/>
                  </a:schemeClr>
                </a:solidFill>
                <a:latin typeface="+mn-lt"/>
                <a:ea typeface="+mn-ea"/>
              </a:defRPr>
            </a:lvl1pPr>
          </a:lstStyle>
          <a:p>
            <a:pPr>
              <a:defRPr/>
            </a:pPr>
            <a:fld id="{857CD516-4827-4B58-822A-B7E57CAFF6EB}" type="datetimeFigureOut">
              <a:rPr lang="ja-JP" altLang="en-US">
                <a:solidFill>
                  <a:prstClr val="black">
                    <a:tint val="75000"/>
                  </a:prstClr>
                </a:solidFill>
              </a:rPr>
              <a:pPr>
                <a:defRPr/>
              </a:pPr>
              <a:t>2012/2/24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ea typeface="+mn-ea"/>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smtClean="0">
                <a:solidFill>
                  <a:schemeClr val="tx1">
                    <a:tint val="75000"/>
                  </a:schemeClr>
                </a:solidFill>
                <a:latin typeface="+mn-lt"/>
                <a:ea typeface="+mn-ea"/>
              </a:defRPr>
            </a:lvl1pPr>
          </a:lstStyle>
          <a:p>
            <a:pPr>
              <a:defRPr/>
            </a:pPr>
            <a:fld id="{F2E9FAB9-1DA7-4637-9505-5E5BE4C4D516}" type="slidenum">
              <a:rPr lang="ja-JP" altLang="en-US">
                <a:solidFill>
                  <a:prstClr val="black">
                    <a:tint val="75000"/>
                  </a:prstClr>
                </a:solidFill>
              </a:rPr>
              <a:pPr>
                <a:defRPr/>
              </a:pPr>
              <a:t>&lt;#&gt;</a:t>
            </a:fld>
            <a:endParaRPr lang="ja-JP" altLang="en-US">
              <a:solidFill>
                <a:prstClr val="black">
                  <a:tint val="75000"/>
                </a:prstClr>
              </a:solidFill>
            </a:endParaRPr>
          </a:p>
        </p:txBody>
      </p:sp>
    </p:spTree>
    <p:extLst>
      <p:ext uri="{BB962C8B-B14F-4D97-AF65-F5344CB8AC3E}">
        <p14:creationId xmlns="" xmlns:p14="http://schemas.microsoft.com/office/powerpoint/2010/main" val="412850434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fontAlgn="base">
        <a:spcBef>
          <a:spcPct val="0"/>
        </a:spcBef>
        <a:spcAft>
          <a:spcPct val="0"/>
        </a:spcAft>
        <a:defRPr kumimoji="1" sz="4400" kern="1200">
          <a:solidFill>
            <a:schemeClr val="tx1"/>
          </a:solidFill>
          <a:latin typeface="+mj-lt"/>
          <a:ea typeface="+mj-ea"/>
          <a:cs typeface="+mj-cs"/>
        </a:defRPr>
      </a:lvl1pPr>
      <a:lvl2pPr algn="ctr" rtl="0" fontAlgn="base">
        <a:spcBef>
          <a:spcPct val="0"/>
        </a:spcBef>
        <a:spcAft>
          <a:spcPct val="0"/>
        </a:spcAft>
        <a:defRPr kumimoji="1" sz="4400">
          <a:solidFill>
            <a:schemeClr val="tx1"/>
          </a:solidFill>
          <a:latin typeface="Calibri" pitchFamily="34" charset="0"/>
          <a:ea typeface="ＭＳ Ｐゴシック" pitchFamily="50" charset="-128"/>
        </a:defRPr>
      </a:lvl2pPr>
      <a:lvl3pPr algn="ctr" rtl="0" fontAlgn="base">
        <a:spcBef>
          <a:spcPct val="0"/>
        </a:spcBef>
        <a:spcAft>
          <a:spcPct val="0"/>
        </a:spcAft>
        <a:defRPr kumimoji="1" sz="4400">
          <a:solidFill>
            <a:schemeClr val="tx1"/>
          </a:solidFill>
          <a:latin typeface="Calibri" pitchFamily="34" charset="0"/>
          <a:ea typeface="ＭＳ Ｐゴシック" pitchFamily="50" charset="-128"/>
        </a:defRPr>
      </a:lvl3pPr>
      <a:lvl4pPr algn="ctr" rtl="0" fontAlgn="base">
        <a:spcBef>
          <a:spcPct val="0"/>
        </a:spcBef>
        <a:spcAft>
          <a:spcPct val="0"/>
        </a:spcAft>
        <a:defRPr kumimoji="1" sz="4400">
          <a:solidFill>
            <a:schemeClr val="tx1"/>
          </a:solidFill>
          <a:latin typeface="Calibri" pitchFamily="34" charset="0"/>
          <a:ea typeface="ＭＳ Ｐゴシック" pitchFamily="50" charset="-128"/>
        </a:defRPr>
      </a:lvl4pPr>
      <a:lvl5pPr algn="ctr" rtl="0" fontAlgn="base">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fontAlgn="base">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B90E2F4-CA68-4FEE-968D-4ED98FA43AE0}" type="slidenum">
              <a:rPr lang="en-US" altLang="ja-JP">
                <a:solidFill>
                  <a:srgbClr val="000000"/>
                </a:solidFill>
              </a:rPr>
              <a:pPr fontAlgn="base">
                <a:spcBef>
                  <a:spcPct val="0"/>
                </a:spcBef>
                <a:spcAft>
                  <a:spcPct val="0"/>
                </a:spcAft>
                <a:defRPr/>
              </a:pPr>
              <a:t>&lt;#&gt;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lvl1pPr>
          </a:lstStyle>
          <a:p>
            <a:pPr fontAlgn="base">
              <a:spcBef>
                <a:spcPct val="0"/>
              </a:spcBef>
              <a:spcAft>
                <a:spcPct val="0"/>
              </a:spcAft>
            </a:pPr>
            <a:endParaRPr lang="ja-JP" altLang="en-US" smtClean="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lvl1pPr>
          </a:lstStyle>
          <a:p>
            <a:pPr fontAlgn="base">
              <a:spcBef>
                <a:spcPct val="0"/>
              </a:spcBef>
              <a:spcAft>
                <a:spcPct val="0"/>
              </a:spcAft>
            </a:pPr>
            <a:endParaRPr lang="ja-JP" altLang="en-US" smtClean="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vl1pPr>
          </a:lstStyle>
          <a:p>
            <a:pPr fontAlgn="base">
              <a:spcBef>
                <a:spcPct val="0"/>
              </a:spcBef>
              <a:spcAft>
                <a:spcPct val="0"/>
              </a:spcAft>
            </a:pPr>
            <a:fld id="{BD0A269E-6CA8-4BD0-8797-0EA3B9A94528}" type="slidenum">
              <a:rPr lang="ja-JP" altLang="en-US" smtClean="0">
                <a:solidFill>
                  <a:srgbClr val="000000"/>
                </a:solidFill>
              </a:rPr>
              <a:pPr fontAlgn="base">
                <a:spcBef>
                  <a:spcPct val="0"/>
                </a:spcBef>
                <a:spcAft>
                  <a:spcPct val="0"/>
                </a:spcAft>
              </a:pPr>
              <a:t>&lt;#&gt;</a:t>
            </a:fld>
            <a:endParaRPr lang="ja-JP" altLang="en-US"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charset="-128"/>
        </a:defRPr>
      </a:lvl2pPr>
      <a:lvl3pPr algn="ctr" rtl="0" fontAlgn="base">
        <a:spcBef>
          <a:spcPct val="0"/>
        </a:spcBef>
        <a:spcAft>
          <a:spcPct val="0"/>
        </a:spcAft>
        <a:defRPr kumimoji="1" sz="4400">
          <a:solidFill>
            <a:schemeClr val="tx2"/>
          </a:solidFill>
          <a:latin typeface="Times New Roman" pitchFamily="18" charset="0"/>
          <a:ea typeface="ＭＳ Ｐゴシック" charset="-128"/>
        </a:defRPr>
      </a:lvl3pPr>
      <a:lvl4pPr algn="ctr" rtl="0" fontAlgn="base">
        <a:spcBef>
          <a:spcPct val="0"/>
        </a:spcBef>
        <a:spcAft>
          <a:spcPct val="0"/>
        </a:spcAft>
        <a:defRPr kumimoji="1" sz="4400">
          <a:solidFill>
            <a:schemeClr val="tx2"/>
          </a:solidFill>
          <a:latin typeface="Times New Roman" pitchFamily="18" charset="0"/>
          <a:ea typeface="ＭＳ Ｐゴシック" charset="-128"/>
        </a:defRPr>
      </a:lvl4pPr>
      <a:lvl5pPr algn="ctr" rtl="0" fontAlgn="base">
        <a:spcBef>
          <a:spcPct val="0"/>
        </a:spcBef>
        <a:spcAft>
          <a:spcPct val="0"/>
        </a:spcAft>
        <a:defRPr kumimoji="1" sz="4400">
          <a:solidFill>
            <a:schemeClr val="tx2"/>
          </a:solidFill>
          <a:latin typeface="Times New Roman" pitchFamily="18" charset="0"/>
          <a:ea typeface="ＭＳ Ｐゴシック"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3.xml"/><Relationship Id="rId1" Type="http://schemas.openxmlformats.org/officeDocument/2006/relationships/video" Target="file:///C:\Users\tsuboki\Documents\&#35611;&#28436;&#12539;&#12475;&#12511;&#12490;&#12540;\&#38761;&#26032;&#12503;&#12525;&#12464;&#12521;&#12512;&#38306;&#20418;\20120228_&#24179;&#25104;23&#24180;&#24230;&#30740;&#31350;&#25104;&#26524;&#22577;&#21578;&#20250;&#30330;&#34920;&#36039;&#26009;\Tsuboki_Scene3.avi"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cstate="print"/>
          <a:srcRect/>
          <a:stretch>
            <a:fillRect/>
          </a:stretch>
        </p:blipFill>
        <p:spPr bwMode="auto">
          <a:xfrm>
            <a:off x="0" y="-3"/>
            <a:ext cx="9144000" cy="800100"/>
          </a:xfrm>
          <a:prstGeom prst="rect">
            <a:avLst/>
          </a:prstGeom>
          <a:noFill/>
          <a:ln w="9525">
            <a:noFill/>
            <a:miter lim="800000"/>
            <a:headEnd/>
            <a:tailEnd/>
          </a:ln>
        </p:spPr>
      </p:pic>
      <p:sp>
        <p:nvSpPr>
          <p:cNvPr id="12" name="Rectangle 2"/>
          <p:cNvSpPr>
            <a:spLocks noGrp="1" noChangeArrowheads="1"/>
          </p:cNvSpPr>
          <p:nvPr>
            <p:ph type="ctrTitle"/>
          </p:nvPr>
        </p:nvSpPr>
        <p:spPr>
          <a:xfrm>
            <a:off x="251520" y="1196752"/>
            <a:ext cx="8686800" cy="2247900"/>
          </a:xfrm>
          <a:prstGeom prst="rect">
            <a:avLst/>
          </a:prstGeom>
          <a:ln/>
        </p:spPr>
        <p:style>
          <a:lnRef idx="0">
            <a:schemeClr val="accent3"/>
          </a:lnRef>
          <a:fillRef idx="3">
            <a:schemeClr val="accent3"/>
          </a:fillRef>
          <a:effectRef idx="3">
            <a:schemeClr val="accent3"/>
          </a:effectRef>
          <a:fontRef idx="minor">
            <a:schemeClr val="lt1"/>
          </a:fontRef>
        </p:style>
        <p:txBody>
          <a:bodyPr>
            <a:normAutofit fontScale="90000"/>
          </a:bodyPr>
          <a:lstStyle/>
          <a:p>
            <a:pPr>
              <a:spcBef>
                <a:spcPts val="0"/>
              </a:spcBef>
            </a:pPr>
            <a:r>
              <a:rPr kumimoji="0" lang="en-US" altLang="ja-JP" sz="2800" b="1" i="0" u="none" strike="noStrike" kern="0" cap="none" spc="0" normalizeH="0" baseline="0" noProof="0" dirty="0">
                <a:ln>
                  <a:noFill/>
                </a:ln>
                <a:solidFill>
                  <a:srgbClr val="FFFFFF"/>
                </a:solidFill>
                <a:effectLst/>
                <a:uLnTx/>
                <a:uFillTx/>
              </a:rPr>
              <a:t>A</a:t>
            </a:r>
            <a:r>
              <a:rPr kumimoji="0" lang="ja-JP" altLang="en-US" sz="2800" b="1" i="0" u="none" strike="noStrike" kern="0" cap="none" spc="0" normalizeH="0" baseline="0" noProof="0" dirty="0" smtClean="0">
                <a:ln>
                  <a:noFill/>
                </a:ln>
                <a:solidFill>
                  <a:srgbClr val="FFFFFF"/>
                </a:solidFill>
                <a:effectLst/>
                <a:uLnTx/>
                <a:uFillTx/>
              </a:rPr>
              <a:t>④</a:t>
            </a:r>
            <a:r>
              <a:rPr kumimoji="0" lang="en-US" altLang="ja-JP" sz="2800" b="1" i="0" u="none" strike="noStrike" kern="0" cap="none" spc="0" normalizeH="0" baseline="0" noProof="0" dirty="0" smtClean="0">
                <a:ln>
                  <a:noFill/>
                </a:ln>
                <a:solidFill>
                  <a:srgbClr val="FFFFFF"/>
                </a:solidFill>
                <a:effectLst/>
                <a:uLnTx/>
                <a:uFillTx/>
              </a:rPr>
              <a:t>_05</a:t>
            </a:r>
            <a:r>
              <a:rPr kumimoji="0" lang="ja-JP" altLang="en-US" sz="2800" b="1" i="0" u="none" strike="noStrike" kern="0" cap="none" spc="0" normalizeH="0" baseline="0" noProof="0" dirty="0" smtClean="0">
                <a:ln>
                  <a:noFill/>
                </a:ln>
                <a:solidFill>
                  <a:srgbClr val="FFFFFF"/>
                </a:solidFill>
                <a:effectLst/>
                <a:uLnTx/>
                <a:uFillTx/>
              </a:rPr>
              <a:t> </a:t>
            </a:r>
            <a:r>
              <a:rPr kumimoji="0" lang="ja-JP" altLang="en-US" sz="2800" i="0" u="none" strike="noStrike" kern="0" cap="none" spc="0" normalizeH="0" baseline="0" noProof="0" dirty="0">
                <a:ln>
                  <a:noFill/>
                </a:ln>
                <a:solidFill>
                  <a:srgbClr val="FF2F8D"/>
                </a:solidFill>
                <a:effectLst/>
                <a:uLnTx/>
                <a:uFillTx/>
                <a:latin typeface="Arial Black" pitchFamily="34" charset="0"/>
              </a:rPr>
              <a:t>（</a:t>
            </a:r>
            <a:r>
              <a:rPr kumimoji="0" lang="ja-JP" altLang="en-US" sz="2800" i="0" u="none" strike="noStrike" kern="0" cap="none" spc="0" normalizeH="0" baseline="0" noProof="0" dirty="0" smtClean="0">
                <a:ln>
                  <a:noFill/>
                </a:ln>
                <a:solidFill>
                  <a:srgbClr val="FF2F8D"/>
                </a:solidFill>
                <a:effectLst/>
                <a:uLnTx/>
                <a:uFillTx/>
                <a:latin typeface="Arial Black" pitchFamily="34" charset="0"/>
              </a:rPr>
              <a:t>チーム４：</a:t>
            </a:r>
            <a:r>
              <a:rPr kumimoji="0" lang="ja-JP" altLang="en-US" sz="2800" i="0" u="none" strike="noStrike" kern="0" cap="none" spc="0" normalizeH="0" baseline="0" noProof="0" dirty="0">
                <a:ln>
                  <a:noFill/>
                </a:ln>
                <a:solidFill>
                  <a:srgbClr val="FF2F8D"/>
                </a:solidFill>
                <a:effectLst/>
                <a:uLnTx/>
                <a:uFillTx/>
                <a:latin typeface="Arial Black" pitchFamily="34" charset="0"/>
              </a:rPr>
              <a:t>雲解像モデリング）</a:t>
            </a:r>
            <a:r>
              <a:rPr kumimoji="0" lang="en-US" altLang="ja-JP" sz="4000" b="1" i="0" u="none" strike="noStrike" kern="0" cap="none" spc="0" normalizeH="0" baseline="0" noProof="0" dirty="0">
                <a:ln>
                  <a:noFill/>
                </a:ln>
                <a:solidFill>
                  <a:srgbClr val="FFFFFF"/>
                </a:solidFill>
                <a:effectLst/>
                <a:uLnTx/>
                <a:uFillTx/>
                <a:latin typeface="Arial Black" pitchFamily="34" charset="0"/>
              </a:rPr>
              <a:t/>
            </a:r>
            <a:br>
              <a:rPr kumimoji="0" lang="en-US" altLang="ja-JP" sz="4000" b="1" i="0" u="none" strike="noStrike" kern="0" cap="none" spc="0" normalizeH="0" baseline="0" noProof="0" dirty="0">
                <a:ln>
                  <a:noFill/>
                </a:ln>
                <a:solidFill>
                  <a:srgbClr val="FFFFFF"/>
                </a:solidFill>
                <a:effectLst/>
                <a:uLnTx/>
                <a:uFillTx/>
                <a:latin typeface="Arial Black" pitchFamily="34" charset="0"/>
              </a:rPr>
            </a:br>
            <a:r>
              <a:rPr kumimoji="0" lang="en-US" altLang="ja-JP" sz="4000" b="1" i="0" u="none" strike="noStrike" kern="0" cap="none" spc="0" normalizeH="0" baseline="0" noProof="0" dirty="0">
                <a:ln>
                  <a:noFill/>
                </a:ln>
                <a:solidFill>
                  <a:srgbClr val="FFFFFF"/>
                </a:solidFill>
                <a:effectLst/>
                <a:uLnTx/>
                <a:uFillTx/>
                <a:latin typeface="Arial Black" pitchFamily="34" charset="0"/>
              </a:rPr>
              <a:t>「</a:t>
            </a:r>
            <a:r>
              <a:rPr kumimoji="0" lang="ja-JP" altLang="en-US" sz="4000" b="1" i="0" u="none" strike="noStrike" kern="0" cap="none" spc="0" normalizeH="0" baseline="0" noProof="0" dirty="0">
                <a:ln>
                  <a:noFill/>
                </a:ln>
                <a:solidFill>
                  <a:srgbClr val="FFFFFF"/>
                </a:solidFill>
                <a:effectLst/>
                <a:uLnTx/>
                <a:uFillTx/>
                <a:latin typeface="Arial Black" pitchFamily="34" charset="0"/>
              </a:rPr>
              <a:t>雲解像モデルの高度化と</a:t>
            </a:r>
            <a:br>
              <a:rPr kumimoji="0" lang="ja-JP" altLang="en-US" sz="4000" b="1" i="0" u="none" strike="noStrike" kern="0" cap="none" spc="0" normalizeH="0" baseline="0" noProof="0" dirty="0">
                <a:ln>
                  <a:noFill/>
                </a:ln>
                <a:solidFill>
                  <a:srgbClr val="FFFFFF"/>
                </a:solidFill>
                <a:effectLst/>
                <a:uLnTx/>
                <a:uFillTx/>
                <a:latin typeface="Arial Black" pitchFamily="34" charset="0"/>
              </a:rPr>
            </a:br>
            <a:r>
              <a:rPr kumimoji="0" lang="ja-JP" altLang="en-US" sz="4000" b="1" i="0" u="none" strike="noStrike" kern="0" cap="none" spc="0" normalizeH="0" baseline="0" noProof="0" dirty="0">
                <a:ln>
                  <a:noFill/>
                </a:ln>
                <a:solidFill>
                  <a:srgbClr val="FFFFFF"/>
                </a:solidFill>
                <a:effectLst/>
                <a:uLnTx/>
                <a:uFillTx/>
                <a:latin typeface="Arial Black" pitchFamily="34" charset="0"/>
              </a:rPr>
              <a:t>その全球モデル高精度化への利用</a:t>
            </a:r>
            <a:r>
              <a:rPr kumimoji="0" lang="ja-JP" altLang="en-US" sz="4000" b="1" i="0" u="none" strike="noStrike" kern="0" cap="none" spc="0" normalizeH="0" baseline="0" noProof="0" dirty="0" smtClean="0">
                <a:ln>
                  <a:noFill/>
                </a:ln>
                <a:solidFill>
                  <a:srgbClr val="FFFFFF"/>
                </a:solidFill>
                <a:effectLst/>
                <a:uLnTx/>
                <a:uFillTx/>
                <a:latin typeface="Arial Black" pitchFamily="34" charset="0"/>
              </a:rPr>
              <a:t>」</a:t>
            </a:r>
            <a:r>
              <a:rPr kumimoji="0" lang="en-US" altLang="ja-JP" sz="4000" b="1" i="0" u="none" strike="noStrike" kern="0" cap="none" spc="0" normalizeH="0" baseline="0" noProof="0" dirty="0" smtClean="0">
                <a:ln>
                  <a:noFill/>
                </a:ln>
                <a:solidFill>
                  <a:srgbClr val="FFFFFF"/>
                </a:solidFill>
                <a:effectLst/>
                <a:uLnTx/>
                <a:uFillTx/>
                <a:latin typeface="Arial Black" pitchFamily="34" charset="0"/>
              </a:rPr>
              <a:t/>
            </a:r>
            <a:br>
              <a:rPr kumimoji="0" lang="en-US" altLang="ja-JP" sz="4000" b="1" i="0" u="none" strike="noStrike" kern="0" cap="none" spc="0" normalizeH="0" baseline="0" noProof="0" dirty="0" smtClean="0">
                <a:ln>
                  <a:noFill/>
                </a:ln>
                <a:solidFill>
                  <a:srgbClr val="FFFFFF"/>
                </a:solidFill>
                <a:effectLst/>
                <a:uLnTx/>
                <a:uFillTx/>
                <a:latin typeface="Arial Black" pitchFamily="34" charset="0"/>
              </a:rPr>
            </a:br>
            <a:r>
              <a:rPr lang="en-US" altLang="ja-JP" sz="3600" b="1" dirty="0" smtClean="0">
                <a:solidFill>
                  <a:srgbClr val="B2EDFF"/>
                </a:solidFill>
              </a:rPr>
              <a:t> </a:t>
            </a:r>
            <a:r>
              <a:rPr lang="en-US" altLang="ja-JP" sz="3600" b="1" dirty="0" smtClean="0">
                <a:solidFill>
                  <a:srgbClr val="B2EDFF"/>
                </a:solidFill>
                <a:latin typeface="Times New Roman" pitchFamily="18" charset="0"/>
                <a:cs typeface="Times New Roman" pitchFamily="18" charset="0"/>
              </a:rPr>
              <a:t>”Cloud Modeling and Typhoon Research”</a:t>
            </a:r>
            <a:endParaRPr kumimoji="0" lang="ja-JP" altLang="en-US" sz="4000" b="1" i="0" u="none" strike="noStrike" kern="0" cap="none" spc="0" normalizeH="0" baseline="0" noProof="0" dirty="0">
              <a:ln>
                <a:noFill/>
              </a:ln>
              <a:solidFill>
                <a:srgbClr val="B2EDFF"/>
              </a:solidFill>
              <a:effectLst/>
              <a:uLnTx/>
              <a:uFillTx/>
              <a:latin typeface="Times New Roman" pitchFamily="18" charset="0"/>
              <a:cs typeface="Times New Roman" pitchFamily="18" charset="0"/>
            </a:endParaRPr>
          </a:p>
        </p:txBody>
      </p:sp>
      <p:sp>
        <p:nvSpPr>
          <p:cNvPr id="13" name="Rectangle 3"/>
          <p:cNvSpPr txBox="1">
            <a:spLocks noChangeArrowheads="1"/>
          </p:cNvSpPr>
          <p:nvPr/>
        </p:nvSpPr>
        <p:spPr bwMode="auto">
          <a:xfrm>
            <a:off x="1403648" y="4077072"/>
            <a:ext cx="6296000" cy="107592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ja-JP" altLang="en-US" sz="2800" b="1" i="0" u="none" strike="noStrike" kern="0" cap="none" spc="0" normalizeH="0" baseline="0" noProof="0" dirty="0" smtClean="0">
                <a:ln>
                  <a:noFill/>
                </a:ln>
                <a:solidFill>
                  <a:srgbClr val="0070C0"/>
                </a:solidFill>
                <a:effectLst/>
                <a:uLnTx/>
                <a:uFillTx/>
                <a:latin typeface="Times New Roman"/>
                <a:ea typeface="ＭＳ Ｐゴシック"/>
                <a:cs typeface="+mn-cs"/>
              </a:rPr>
              <a:t>研究代表者：</a:t>
            </a:r>
            <a:r>
              <a:rPr kumimoji="1" lang="ja-JP" altLang="en-US" sz="2800" b="1" i="0" strike="noStrike" kern="0" cap="none" spc="0" normalizeH="0" baseline="0" noProof="0" dirty="0" smtClean="0">
                <a:ln>
                  <a:noFill/>
                </a:ln>
                <a:solidFill>
                  <a:srgbClr val="0070C0"/>
                </a:solidFill>
                <a:effectLst/>
                <a:uLnTx/>
                <a:uFillTx/>
                <a:latin typeface="Times New Roman"/>
                <a:ea typeface="ＭＳ Ｐゴシック"/>
                <a:cs typeface="+mn-cs"/>
              </a:rPr>
              <a:t>坪木和久</a:t>
            </a:r>
            <a:endParaRPr kumimoji="1" lang="en-US" altLang="ja-JP" sz="2800" b="1" i="0" strike="noStrike" kern="0" cap="none" spc="0" normalizeH="0" baseline="0" noProof="0" dirty="0" smtClean="0">
              <a:ln>
                <a:noFill/>
              </a:ln>
              <a:solidFill>
                <a:srgbClr val="0070C0"/>
              </a:solidFill>
              <a:effectLst/>
              <a:uLnTx/>
              <a:uFillTx/>
              <a:latin typeface="Times New Roman"/>
              <a:ea typeface="ＭＳ Ｐゴシック"/>
              <a:cs typeface="+mn-cs"/>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ja-JP" altLang="en-US" sz="2400" b="1" i="0" u="none" strike="noStrike" kern="0" cap="none" spc="0" normalizeH="0" baseline="0" noProof="0" dirty="0" smtClean="0">
                <a:ln>
                  <a:noFill/>
                </a:ln>
                <a:solidFill>
                  <a:srgbClr val="0070C0"/>
                </a:solidFill>
                <a:effectLst/>
                <a:uLnTx/>
                <a:uFillTx/>
                <a:latin typeface="Times New Roman"/>
                <a:ea typeface="ＭＳ Ｐゴシック"/>
                <a:cs typeface="+mn-cs"/>
              </a:rPr>
              <a:t>（名古屋大学　地球水循環研究センター）</a:t>
            </a:r>
          </a:p>
        </p:txBody>
      </p:sp>
      <p:sp>
        <p:nvSpPr>
          <p:cNvPr id="14" name="Text Box 5"/>
          <p:cNvSpPr txBox="1">
            <a:spLocks noChangeArrowheads="1"/>
          </p:cNvSpPr>
          <p:nvPr/>
        </p:nvSpPr>
        <p:spPr bwMode="auto">
          <a:xfrm>
            <a:off x="5724128" y="5445224"/>
            <a:ext cx="3262432" cy="1015663"/>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wrap="none">
            <a:spAutoFit/>
          </a:bodyPr>
          <a:lstStyle/>
          <a:p>
            <a:r>
              <a:rPr lang="ja-JP" altLang="ja-JP" sz="2000" b="1" dirty="0" smtClean="0">
                <a:solidFill>
                  <a:schemeClr val="bg1"/>
                </a:solidFill>
                <a:latin typeface="Times New Roman" pitchFamily="18" charset="0"/>
                <a:cs typeface="Times New Roman" pitchFamily="18" charset="0"/>
              </a:rPr>
              <a:t>平成</a:t>
            </a:r>
            <a:r>
              <a:rPr lang="en-US" altLang="ja-JP" sz="2000" b="1" dirty="0" smtClean="0">
                <a:solidFill>
                  <a:schemeClr val="bg1"/>
                </a:solidFill>
                <a:latin typeface="Times New Roman" pitchFamily="18" charset="0"/>
                <a:cs typeface="Times New Roman" pitchFamily="18" charset="0"/>
              </a:rPr>
              <a:t>23</a:t>
            </a:r>
            <a:r>
              <a:rPr lang="ja-JP" altLang="ja-JP" sz="2000" b="1" dirty="0" smtClean="0">
                <a:solidFill>
                  <a:schemeClr val="bg1"/>
                </a:solidFill>
                <a:latin typeface="Times New Roman" pitchFamily="18" charset="0"/>
                <a:cs typeface="Times New Roman" pitchFamily="18" charset="0"/>
              </a:rPr>
              <a:t>年度研究成果報告会</a:t>
            </a:r>
            <a:endParaRPr lang="en-US" altLang="ja-JP" sz="2000" b="1" dirty="0" smtClean="0">
              <a:solidFill>
                <a:schemeClr val="bg1"/>
              </a:solidFill>
              <a:latin typeface="Times New Roman" pitchFamily="18" charset="0"/>
              <a:cs typeface="Times New Roman" pitchFamily="18" charset="0"/>
            </a:endParaRPr>
          </a:p>
          <a:p>
            <a:r>
              <a:rPr lang="en-US" altLang="ja-JP" sz="2000" b="1" dirty="0" smtClean="0">
                <a:latin typeface="Times New Roman" pitchFamily="18" charset="0"/>
                <a:cs typeface="Times New Roman" pitchFamily="18" charset="0"/>
              </a:rPr>
              <a:t>2012</a:t>
            </a:r>
            <a:r>
              <a:rPr lang="ja-JP" altLang="ja-JP" sz="2000" b="1" dirty="0" smtClean="0">
                <a:latin typeface="Times New Roman" pitchFamily="18" charset="0"/>
                <a:cs typeface="Times New Roman" pitchFamily="18" charset="0"/>
              </a:rPr>
              <a:t>年</a:t>
            </a:r>
            <a:r>
              <a:rPr lang="en-US" altLang="ja-JP" sz="2000" b="1" dirty="0" smtClean="0">
                <a:latin typeface="Times New Roman" pitchFamily="18" charset="0"/>
                <a:cs typeface="Times New Roman" pitchFamily="18" charset="0"/>
              </a:rPr>
              <a:t>2</a:t>
            </a:r>
            <a:r>
              <a:rPr lang="ja-JP" altLang="ja-JP" sz="2000" b="1" dirty="0" smtClean="0">
                <a:latin typeface="Times New Roman" pitchFamily="18" charset="0"/>
                <a:cs typeface="Times New Roman" pitchFamily="18" charset="0"/>
              </a:rPr>
              <a:t>月</a:t>
            </a:r>
            <a:r>
              <a:rPr lang="en-US" altLang="ja-JP" sz="2000" b="1" dirty="0" smtClean="0">
                <a:latin typeface="Times New Roman" pitchFamily="18" charset="0"/>
                <a:cs typeface="Times New Roman" pitchFamily="18" charset="0"/>
              </a:rPr>
              <a:t>28</a:t>
            </a:r>
            <a:r>
              <a:rPr lang="ja-JP" altLang="ja-JP" sz="2000" b="1" dirty="0" smtClean="0">
                <a:latin typeface="Times New Roman" pitchFamily="18" charset="0"/>
                <a:cs typeface="Times New Roman" pitchFamily="18" charset="0"/>
              </a:rPr>
              <a:t>日（火</a:t>
            </a:r>
            <a:r>
              <a:rPr lang="ja-JP" altLang="en-US" sz="2000" b="1" dirty="0" smtClean="0">
                <a:latin typeface="Times New Roman" pitchFamily="18" charset="0"/>
                <a:cs typeface="Times New Roman" pitchFamily="18" charset="0"/>
              </a:rPr>
              <a:t>曜日</a:t>
            </a:r>
            <a:r>
              <a:rPr lang="ja-JP" altLang="ja-JP" sz="2000" b="1" dirty="0" smtClean="0">
                <a:latin typeface="Times New Roman" pitchFamily="18" charset="0"/>
                <a:cs typeface="Times New Roman" pitchFamily="18" charset="0"/>
              </a:rPr>
              <a:t>）</a:t>
            </a:r>
          </a:p>
          <a:p>
            <a:r>
              <a:rPr lang="ja-JP" altLang="ja-JP" sz="2000" b="1" dirty="0" smtClean="0">
                <a:latin typeface="Times New Roman" pitchFamily="18" charset="0"/>
                <a:cs typeface="Times New Roman" pitchFamily="18" charset="0"/>
              </a:rPr>
              <a:t>一橋記念講堂</a:t>
            </a:r>
            <a:endParaRPr kumimoji="0" lang="ja-JP" altLang="en-US" sz="2000" b="1" i="0" u="none" strike="noStrike" kern="0" cap="none" spc="0" normalizeH="0" baseline="0" noProof="0" dirty="0">
              <a:ln>
                <a:noFill/>
              </a:ln>
              <a:solidFill>
                <a:schemeClr val="bg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Administrator\My Documents\21世紀気候変動予測革新プログラム\台風に関する革新プログラム研究実台風\T0418_Tiling_CReSS3\T0418TL4kmGA03\10GIF_comp_T0418\T0418TL4kmGA03_dx4km_slp_rr_uv_TC_Radar_AMeDAS_t105_0000Z_07SEP2004.gif"/>
          <p:cNvPicPr>
            <a:picLocks noChangeAspect="1" noChangeArrowheads="1"/>
          </p:cNvPicPr>
          <p:nvPr/>
        </p:nvPicPr>
        <p:blipFill>
          <a:blip r:embed="rId2" cstate="print"/>
          <a:srcRect/>
          <a:stretch>
            <a:fillRect/>
          </a:stretch>
        </p:blipFill>
        <p:spPr bwMode="auto">
          <a:xfrm>
            <a:off x="257175" y="723900"/>
            <a:ext cx="8629650" cy="6667500"/>
          </a:xfrm>
          <a:prstGeom prst="rect">
            <a:avLst/>
          </a:prstGeom>
          <a:noFill/>
          <a:ln w="9525">
            <a:noFill/>
            <a:miter lim="800000"/>
            <a:headEnd/>
            <a:tailEnd/>
          </a:ln>
        </p:spPr>
      </p:pic>
      <p:sp>
        <p:nvSpPr>
          <p:cNvPr id="120835" name="Text Box 3"/>
          <p:cNvSpPr txBox="1">
            <a:spLocks noChangeArrowheads="1"/>
          </p:cNvSpPr>
          <p:nvPr/>
        </p:nvSpPr>
        <p:spPr bwMode="auto">
          <a:xfrm>
            <a:off x="1115616" y="1196752"/>
            <a:ext cx="2956259" cy="461665"/>
          </a:xfrm>
          <a:prstGeom prst="rect">
            <a:avLst/>
          </a:prstGeom>
          <a:gradFill rotWithShape="0">
            <a:gsLst>
              <a:gs pos="0">
                <a:srgbClr val="000066"/>
              </a:gs>
              <a:gs pos="100000">
                <a:srgbClr val="B2B2B2"/>
              </a:gs>
            </a:gsLst>
            <a:lin ang="5400000" scaled="1"/>
          </a:gradFill>
          <a:ln w="15875">
            <a:solidFill>
              <a:srgbClr val="000080"/>
            </a:solidFill>
            <a:miter lim="800000"/>
            <a:headEnd/>
            <a:tailEnd/>
          </a:ln>
        </p:spPr>
        <p:txBody>
          <a:bodyPr wrap="none">
            <a:spAutoFit/>
          </a:bodyPr>
          <a:lstStyle/>
          <a:p>
            <a:pPr fontAlgn="base">
              <a:spcBef>
                <a:spcPct val="0"/>
              </a:spcBef>
              <a:spcAft>
                <a:spcPct val="0"/>
              </a:spcAft>
            </a:pPr>
            <a:r>
              <a:rPr lang="ja-JP" altLang="en-US" sz="2400" dirty="0" smtClean="0">
                <a:solidFill>
                  <a:srgbClr val="FFFFFF"/>
                </a:solidFill>
              </a:rPr>
              <a:t>雲解像モデル</a:t>
            </a:r>
            <a:r>
              <a:rPr lang="en-US" altLang="ja-JP" sz="2400" dirty="0" err="1" smtClean="0">
                <a:solidFill>
                  <a:srgbClr val="FFFFFF"/>
                </a:solidFill>
              </a:rPr>
              <a:t>CReSS</a:t>
            </a:r>
            <a:r>
              <a:rPr lang="en-US" altLang="ja-JP" sz="2400" dirty="0" smtClean="0">
                <a:solidFill>
                  <a:srgbClr val="FFFFFF"/>
                </a:solidFill>
              </a:rPr>
              <a:t> </a:t>
            </a:r>
            <a:endParaRPr lang="en-US" altLang="ja-JP" sz="2400" dirty="0" smtClean="0">
              <a:solidFill>
                <a:srgbClr val="FFFFFF"/>
              </a:solidFill>
            </a:endParaRPr>
          </a:p>
        </p:txBody>
      </p:sp>
      <p:sp>
        <p:nvSpPr>
          <p:cNvPr id="120836" name="Text Box 4"/>
          <p:cNvSpPr txBox="1">
            <a:spLocks noChangeArrowheads="1"/>
          </p:cNvSpPr>
          <p:nvPr/>
        </p:nvSpPr>
        <p:spPr bwMode="auto">
          <a:xfrm>
            <a:off x="5508104" y="1196752"/>
            <a:ext cx="3024336" cy="461665"/>
          </a:xfrm>
          <a:prstGeom prst="rect">
            <a:avLst/>
          </a:prstGeom>
          <a:gradFill rotWithShape="0">
            <a:gsLst>
              <a:gs pos="0">
                <a:schemeClr val="accent1"/>
              </a:gs>
              <a:gs pos="100000">
                <a:srgbClr val="CCFF99"/>
              </a:gs>
            </a:gsLst>
            <a:lin ang="5400000" scaled="1"/>
          </a:gradFill>
          <a:ln w="9525">
            <a:solidFill>
              <a:srgbClr val="00FF00"/>
            </a:solidFill>
            <a:miter lim="800000"/>
            <a:headEnd/>
            <a:tailEnd/>
          </a:ln>
        </p:spPr>
        <p:txBody>
          <a:bodyPr wrap="square">
            <a:spAutoFit/>
          </a:bodyPr>
          <a:lstStyle/>
          <a:p>
            <a:pPr fontAlgn="base">
              <a:spcBef>
                <a:spcPct val="50000"/>
              </a:spcBef>
              <a:spcAft>
                <a:spcPct val="0"/>
              </a:spcAft>
            </a:pPr>
            <a:r>
              <a:rPr lang="ja-JP" altLang="en-US" sz="2400" dirty="0" smtClean="0">
                <a:solidFill>
                  <a:srgbClr val="000066"/>
                </a:solidFill>
              </a:rPr>
              <a:t>観測：</a:t>
            </a:r>
            <a:r>
              <a:rPr lang="en-US" altLang="ja-JP" sz="2400" dirty="0" smtClean="0">
                <a:solidFill>
                  <a:srgbClr val="000066"/>
                </a:solidFill>
              </a:rPr>
              <a:t>Radar-</a:t>
            </a:r>
            <a:r>
              <a:rPr lang="en-US" altLang="ja-JP" sz="2400" dirty="0" err="1" smtClean="0">
                <a:solidFill>
                  <a:srgbClr val="000066"/>
                </a:solidFill>
              </a:rPr>
              <a:t>AMeDAS</a:t>
            </a:r>
            <a:endParaRPr lang="en-US" altLang="ja-JP" sz="2400" dirty="0" smtClean="0">
              <a:solidFill>
                <a:srgbClr val="000066"/>
              </a:solidFill>
            </a:endParaRPr>
          </a:p>
        </p:txBody>
      </p:sp>
      <p:sp>
        <p:nvSpPr>
          <p:cNvPr id="120837" name="Text Box 6"/>
          <p:cNvSpPr txBox="1">
            <a:spLocks noChangeArrowheads="1"/>
          </p:cNvSpPr>
          <p:nvPr/>
        </p:nvSpPr>
        <p:spPr bwMode="auto">
          <a:xfrm>
            <a:off x="228600" y="228600"/>
            <a:ext cx="8757526" cy="830997"/>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spAutoFit/>
          </a:bodyPr>
          <a:lstStyle/>
          <a:p>
            <a:pPr algn="ctr" fontAlgn="base">
              <a:spcBef>
                <a:spcPct val="0"/>
              </a:spcBef>
              <a:spcAft>
                <a:spcPct val="0"/>
              </a:spcAft>
            </a:pPr>
            <a:r>
              <a:rPr lang="en-US" altLang="ja-JP" sz="2400" dirty="0" smtClean="0">
                <a:solidFill>
                  <a:srgbClr val="FFFFFF"/>
                </a:solidFill>
              </a:rPr>
              <a:t>2004</a:t>
            </a:r>
            <a:r>
              <a:rPr lang="ja-JP" altLang="en-US" sz="2400" dirty="0" smtClean="0">
                <a:solidFill>
                  <a:srgbClr val="FFFFFF"/>
                </a:solidFill>
              </a:rPr>
              <a:t>年の台風18号のシミュレーション結果：降水の比較</a:t>
            </a:r>
            <a:endParaRPr lang="en-US" altLang="ja-JP" sz="2400" dirty="0" smtClean="0">
              <a:solidFill>
                <a:srgbClr val="FFFFFF"/>
              </a:solidFill>
            </a:endParaRPr>
          </a:p>
          <a:p>
            <a:pPr algn="ctr" fontAlgn="base">
              <a:spcBef>
                <a:spcPct val="0"/>
              </a:spcBef>
              <a:spcAft>
                <a:spcPct val="0"/>
              </a:spcAft>
            </a:pPr>
            <a:r>
              <a:rPr lang="ja-JP" altLang="en-US" sz="2400" dirty="0" smtClean="0">
                <a:solidFill>
                  <a:srgbClr val="FFFFFF"/>
                </a:solidFill>
              </a:rPr>
              <a:t>雲</a:t>
            </a:r>
            <a:r>
              <a:rPr lang="ja-JP" altLang="en-US" sz="2400" dirty="0" smtClean="0">
                <a:solidFill>
                  <a:srgbClr val="FFFFFF"/>
                </a:solidFill>
              </a:rPr>
              <a:t>解像モデルの結果と観測の比較： 初期値から312時間</a:t>
            </a:r>
            <a:r>
              <a:rPr lang="en-US" altLang="ja-JP" sz="2400" dirty="0" smtClean="0">
                <a:solidFill>
                  <a:srgbClr val="FFFFFF"/>
                </a:solidFill>
              </a:rPr>
              <a:t> (13</a:t>
            </a:r>
            <a:r>
              <a:rPr lang="ja-JP" altLang="en-US" sz="2400" dirty="0" smtClean="0">
                <a:solidFill>
                  <a:srgbClr val="FFFFFF"/>
                </a:solidFill>
              </a:rPr>
              <a:t>日目</a:t>
            </a:r>
            <a:r>
              <a:rPr lang="en-US" altLang="ja-JP" sz="2400" dirty="0" smtClean="0">
                <a:solidFill>
                  <a:srgbClr val="FFFFFF"/>
                </a:solidFill>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886238" y="188640"/>
            <a:ext cx="7790217" cy="201593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spcAft>
                <a:spcPts val="600"/>
              </a:spcAft>
            </a:pPr>
            <a:r>
              <a:rPr lang="ja-JP" altLang="en-US" sz="2400" dirty="0" smtClean="0">
                <a:solidFill>
                  <a:prstClr val="white"/>
                </a:solidFill>
                <a:latin typeface="Times New Roman" pitchFamily="18" charset="0"/>
                <a:ea typeface="ＭＳ ゴシック" pitchFamily="49" charset="-128"/>
                <a:cs typeface="Times New Roman" pitchFamily="18" charset="0"/>
              </a:rPr>
              <a:t>　革新</a:t>
            </a:r>
            <a:r>
              <a:rPr lang="ja-JP" altLang="en-US" sz="2400" dirty="0" smtClean="0">
                <a:solidFill>
                  <a:prstClr val="white"/>
                </a:solidFill>
                <a:latin typeface="Times New Roman" pitchFamily="18" charset="0"/>
                <a:ea typeface="ＭＳ ゴシック" pitchFamily="49" charset="-128"/>
                <a:cs typeface="Times New Roman" pitchFamily="18" charset="0"/>
              </a:rPr>
              <a:t>プログラムチーム極端現象予測は</a:t>
            </a:r>
            <a:r>
              <a:rPr lang="ja-JP" altLang="en-US" sz="2400" dirty="0">
                <a:solidFill>
                  <a:prstClr val="white"/>
                </a:solidFill>
                <a:latin typeface="Times New Roman" pitchFamily="18" charset="0"/>
                <a:ea typeface="ＭＳ ゴシック" pitchFamily="49" charset="-128"/>
                <a:cs typeface="Times New Roman" pitchFamily="18" charset="0"/>
              </a:rPr>
              <a:t>、</a:t>
            </a:r>
            <a:r>
              <a:rPr lang="ja-JP" altLang="en-US" sz="2400" dirty="0" smtClean="0">
                <a:solidFill>
                  <a:prstClr val="white"/>
                </a:solidFill>
                <a:latin typeface="Times New Roman" pitchFamily="18" charset="0"/>
                <a:ea typeface="ＭＳ ゴシック" pitchFamily="49" charset="-128"/>
                <a:cs typeface="Times New Roman" pitchFamily="18" charset="0"/>
              </a:rPr>
              <a:t>現在気候、近未来気候</a:t>
            </a:r>
            <a:r>
              <a:rPr lang="ja-JP" altLang="en-US" sz="2400" dirty="0" smtClean="0">
                <a:solidFill>
                  <a:prstClr val="white"/>
                </a:solidFill>
                <a:latin typeface="Times New Roman" pitchFamily="18" charset="0"/>
                <a:ea typeface="ＭＳ ゴシック" pitchFamily="49" charset="-128"/>
                <a:cs typeface="Times New Roman" pitchFamily="18" charset="0"/>
              </a:rPr>
              <a:t>および温暖化気候</a:t>
            </a:r>
            <a:r>
              <a:rPr lang="ja-JP" altLang="en-US" sz="2400" dirty="0" smtClean="0">
                <a:solidFill>
                  <a:prstClr val="white"/>
                </a:solidFill>
                <a:latin typeface="Times New Roman" pitchFamily="18" charset="0"/>
                <a:ea typeface="ＭＳ ゴシック" pitchFamily="49" charset="-128"/>
                <a:cs typeface="Times New Roman" pitchFamily="18" charset="0"/>
              </a:rPr>
              <a:t>について、</a:t>
            </a:r>
            <a:r>
              <a:rPr lang="en-US" altLang="ja-JP" sz="2400" dirty="0" smtClean="0">
                <a:solidFill>
                  <a:prstClr val="white"/>
                </a:solidFill>
                <a:latin typeface="Times New Roman" pitchFamily="18" charset="0"/>
                <a:ea typeface="ＭＳ ゴシック" pitchFamily="49" charset="-128"/>
                <a:cs typeface="Times New Roman" pitchFamily="18" charset="0"/>
              </a:rPr>
              <a:t>20km</a:t>
            </a:r>
            <a:r>
              <a:rPr lang="ja-JP" altLang="en-US" sz="2400" dirty="0" smtClean="0">
                <a:solidFill>
                  <a:prstClr val="white"/>
                </a:solidFill>
                <a:latin typeface="Times New Roman" pitchFamily="18" charset="0"/>
                <a:ea typeface="ＭＳ ゴシック" pitchFamily="49" charset="-128"/>
                <a:cs typeface="Times New Roman" pitchFamily="18" charset="0"/>
              </a:rPr>
              <a:t>解像度で全球モデルによるシミュレーションを実施した。</a:t>
            </a:r>
            <a:endParaRPr lang="en-US" altLang="ja-JP" sz="2400" dirty="0" smtClean="0">
              <a:solidFill>
                <a:prstClr val="white"/>
              </a:solidFill>
              <a:latin typeface="Times New Roman" pitchFamily="18" charset="0"/>
              <a:ea typeface="ＭＳ ゴシック" pitchFamily="49" charset="-128"/>
              <a:cs typeface="Times New Roman" pitchFamily="18" charset="0"/>
            </a:endParaRPr>
          </a:p>
          <a:p>
            <a:pPr>
              <a:spcAft>
                <a:spcPts val="600"/>
              </a:spcAft>
            </a:pPr>
            <a:r>
              <a:rPr lang="ja-JP" altLang="en-US" sz="2400" dirty="0">
                <a:solidFill>
                  <a:prstClr val="white"/>
                </a:solidFill>
                <a:latin typeface="Times New Roman" pitchFamily="18" charset="0"/>
                <a:ea typeface="ＭＳ ゴシック" pitchFamily="49" charset="-128"/>
                <a:cs typeface="Times New Roman" pitchFamily="18" charset="0"/>
              </a:rPr>
              <a:t>　</a:t>
            </a:r>
            <a:r>
              <a:rPr lang="ja-JP" altLang="en-US" sz="2400" dirty="0" smtClean="0">
                <a:solidFill>
                  <a:prstClr val="white"/>
                </a:solidFill>
                <a:latin typeface="Times New Roman" pitchFamily="18" charset="0"/>
                <a:ea typeface="ＭＳ ゴシック" pitchFamily="49" charset="-128"/>
                <a:cs typeface="Times New Roman" pitchFamily="18" charset="0"/>
              </a:rPr>
              <a:t>その結果に現れる台風の雲解像モデル</a:t>
            </a:r>
            <a:r>
              <a:rPr lang="en-US" altLang="ja-JP" sz="2400" dirty="0" err="1" smtClean="0">
                <a:solidFill>
                  <a:prstClr val="white"/>
                </a:solidFill>
                <a:latin typeface="Times New Roman" pitchFamily="18" charset="0"/>
                <a:ea typeface="ＭＳ ゴシック" pitchFamily="49" charset="-128"/>
                <a:cs typeface="Times New Roman" pitchFamily="18" charset="0"/>
              </a:rPr>
              <a:t>CReSS</a:t>
            </a:r>
            <a:r>
              <a:rPr lang="ja-JP" altLang="en-US" sz="2400" dirty="0" smtClean="0">
                <a:solidFill>
                  <a:prstClr val="white"/>
                </a:solidFill>
                <a:latin typeface="Times New Roman" pitchFamily="18" charset="0"/>
                <a:ea typeface="ＭＳ ゴシック" pitchFamily="49" charset="-128"/>
                <a:cs typeface="Times New Roman" pitchFamily="18" charset="0"/>
              </a:rPr>
              <a:t>（解像度</a:t>
            </a:r>
            <a:r>
              <a:rPr lang="en-US" altLang="ja-JP" sz="2400" dirty="0" smtClean="0">
                <a:solidFill>
                  <a:prstClr val="white"/>
                </a:solidFill>
                <a:latin typeface="Times New Roman" pitchFamily="18" charset="0"/>
                <a:ea typeface="ＭＳ ゴシック" pitchFamily="49" charset="-128"/>
                <a:cs typeface="Times New Roman" pitchFamily="18" charset="0"/>
              </a:rPr>
              <a:t>2km</a:t>
            </a:r>
            <a:r>
              <a:rPr lang="ja-JP" altLang="en-US" sz="2400" dirty="0" smtClean="0">
                <a:solidFill>
                  <a:prstClr val="white"/>
                </a:solidFill>
                <a:latin typeface="Times New Roman" pitchFamily="18" charset="0"/>
                <a:ea typeface="ＭＳ ゴシック" pitchFamily="49" charset="-128"/>
                <a:cs typeface="Times New Roman" pitchFamily="18" charset="0"/>
              </a:rPr>
              <a:t>）を用いたシミュレーションを実施する。</a:t>
            </a:r>
            <a:endParaRPr lang="ja-JP" altLang="en-US" sz="2400" dirty="0">
              <a:solidFill>
                <a:prstClr val="white"/>
              </a:solidFill>
              <a:latin typeface="Times New Roman" pitchFamily="18" charset="0"/>
              <a:ea typeface="ＭＳ ゴシック" pitchFamily="49" charset="-128"/>
              <a:cs typeface="Times New Roman" pitchFamily="18" charset="0"/>
            </a:endParaRPr>
          </a:p>
        </p:txBody>
      </p:sp>
      <p:sp>
        <p:nvSpPr>
          <p:cNvPr id="5" name="テキスト ボックス 4"/>
          <p:cNvSpPr txBox="1"/>
          <p:nvPr/>
        </p:nvSpPr>
        <p:spPr>
          <a:xfrm>
            <a:off x="971600" y="2348880"/>
            <a:ext cx="1082348" cy="523220"/>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ja-JP" altLang="en-US" sz="2800" b="1" dirty="0" smtClean="0">
                <a:solidFill>
                  <a:prstClr val="white"/>
                </a:solidFill>
              </a:rPr>
              <a:t>目的：</a:t>
            </a:r>
            <a:endParaRPr lang="ja-JP" altLang="en-US" sz="2800" b="1" dirty="0">
              <a:solidFill>
                <a:prstClr val="white"/>
              </a:solidFill>
            </a:endParaRPr>
          </a:p>
        </p:txBody>
      </p:sp>
      <p:sp>
        <p:nvSpPr>
          <p:cNvPr id="6" name="テキスト ボックス 5"/>
          <p:cNvSpPr txBox="1"/>
          <p:nvPr/>
        </p:nvSpPr>
        <p:spPr>
          <a:xfrm>
            <a:off x="827584" y="2963847"/>
            <a:ext cx="7560840" cy="3354765"/>
          </a:xfrm>
          <a:prstGeom prst="rect">
            <a:avLst/>
          </a:prstGeom>
          <a:noFill/>
        </p:spPr>
        <p:txBody>
          <a:bodyPr wrap="square" rtlCol="0">
            <a:spAutoFit/>
          </a:bodyPr>
          <a:lstStyle/>
          <a:p>
            <a:pPr marL="457200" indent="-457200">
              <a:spcAft>
                <a:spcPts val="1200"/>
              </a:spcAft>
              <a:buClr>
                <a:srgbClr val="F79646">
                  <a:lumMod val="75000"/>
                </a:srgbClr>
              </a:buClr>
              <a:buFont typeface="Wingdings" pitchFamily="2" charset="2"/>
              <a:buChar char="u"/>
            </a:pPr>
            <a:r>
              <a:rPr lang="ja-JP" altLang="en-US" sz="2400" b="1" dirty="0" smtClean="0">
                <a:solidFill>
                  <a:prstClr val="black"/>
                </a:solidFill>
                <a:latin typeface="Times New Roman" pitchFamily="18" charset="0"/>
                <a:ea typeface="ＭＳ ゴシック" pitchFamily="49" charset="-128"/>
                <a:cs typeface="Times New Roman" pitchFamily="18" charset="0"/>
              </a:rPr>
              <a:t>全球モデルと雲解像モデルの台風の強度を比較して、全球モデルの台風強度の検証を行う。</a:t>
            </a:r>
            <a:endParaRPr lang="en-US" altLang="ja-JP" sz="2400" b="1" dirty="0" smtClean="0">
              <a:solidFill>
                <a:srgbClr val="FF0000"/>
              </a:solidFill>
              <a:latin typeface="Times New Roman" pitchFamily="18" charset="0"/>
              <a:ea typeface="ＭＳ ゴシック" pitchFamily="49" charset="-128"/>
              <a:cs typeface="Times New Roman" pitchFamily="18" charset="0"/>
            </a:endParaRPr>
          </a:p>
          <a:p>
            <a:pPr marL="457200" indent="-457200">
              <a:spcAft>
                <a:spcPts val="1200"/>
              </a:spcAft>
              <a:buClr>
                <a:srgbClr val="F79646">
                  <a:lumMod val="75000"/>
                </a:srgbClr>
              </a:buClr>
              <a:buFont typeface="Wingdings" pitchFamily="2" charset="2"/>
              <a:buChar char="u"/>
            </a:pPr>
            <a:r>
              <a:rPr lang="ja-JP" altLang="en-US" sz="2400" b="1" dirty="0" smtClean="0">
                <a:solidFill>
                  <a:srgbClr val="FF0000"/>
                </a:solidFill>
                <a:latin typeface="Times New Roman" pitchFamily="18" charset="0"/>
                <a:ea typeface="ＭＳ ゴシック" pitchFamily="49" charset="-128"/>
                <a:cs typeface="Times New Roman" pitchFamily="18" charset="0"/>
              </a:rPr>
              <a:t>温暖化気候における台風の最大強度を量的に推定する</a:t>
            </a:r>
            <a:r>
              <a:rPr lang="ja-JP" altLang="en-US" sz="2400" b="1" dirty="0" smtClean="0">
                <a:solidFill>
                  <a:prstClr val="black"/>
                </a:solidFill>
                <a:latin typeface="Times New Roman" pitchFamily="18" charset="0"/>
                <a:ea typeface="ＭＳ ゴシック" pitchFamily="49" charset="-128"/>
                <a:cs typeface="Times New Roman" pitchFamily="18" charset="0"/>
              </a:rPr>
              <a:t>。また</a:t>
            </a:r>
            <a:r>
              <a:rPr lang="ja-JP" altLang="en-US" sz="2400" b="1" dirty="0" smtClean="0">
                <a:solidFill>
                  <a:prstClr val="black"/>
                </a:solidFill>
                <a:latin typeface="Times New Roman" pitchFamily="18" charset="0"/>
                <a:ea typeface="ＭＳ ゴシック" pitchFamily="49" charset="-128"/>
                <a:cs typeface="Times New Roman" pitchFamily="18" charset="0"/>
              </a:rPr>
              <a:t>、強い強度を維持</a:t>
            </a:r>
            <a:r>
              <a:rPr lang="ja-JP" altLang="en-US" sz="2400" b="1" dirty="0" smtClean="0">
                <a:solidFill>
                  <a:prstClr val="black"/>
                </a:solidFill>
                <a:latin typeface="Times New Roman" pitchFamily="18" charset="0"/>
                <a:ea typeface="ＭＳ ゴシック" pitchFamily="49" charset="-128"/>
                <a:cs typeface="Times New Roman" pitchFamily="18" charset="0"/>
              </a:rPr>
              <a:t>したまま</a:t>
            </a:r>
            <a:r>
              <a:rPr lang="ja-JP" altLang="en-US" sz="2400" b="1" dirty="0" smtClean="0">
                <a:solidFill>
                  <a:prstClr val="black"/>
                </a:solidFill>
                <a:latin typeface="Times New Roman" pitchFamily="18" charset="0"/>
                <a:ea typeface="ＭＳ ゴシック" pitchFamily="49" charset="-128"/>
                <a:cs typeface="Times New Roman" pitchFamily="18" charset="0"/>
              </a:rPr>
              <a:t>台風はどこ</a:t>
            </a:r>
            <a:r>
              <a:rPr lang="ja-JP" altLang="en-US" sz="2400" b="1" dirty="0" smtClean="0">
                <a:solidFill>
                  <a:prstClr val="black"/>
                </a:solidFill>
                <a:latin typeface="Times New Roman" pitchFamily="18" charset="0"/>
                <a:ea typeface="ＭＳ ゴシック" pitchFamily="49" charset="-128"/>
                <a:cs typeface="Times New Roman" pitchFamily="18" charset="0"/>
              </a:rPr>
              <a:t>まで北上</a:t>
            </a:r>
            <a:r>
              <a:rPr lang="ja-JP" altLang="en-US" sz="2400" b="1" dirty="0" smtClean="0">
                <a:solidFill>
                  <a:prstClr val="black"/>
                </a:solidFill>
                <a:latin typeface="Times New Roman" pitchFamily="18" charset="0"/>
                <a:ea typeface="ＭＳ ゴシック" pitchFamily="49" charset="-128"/>
                <a:cs typeface="Times New Roman" pitchFamily="18" charset="0"/>
              </a:rPr>
              <a:t>できるのかを</a:t>
            </a:r>
            <a:r>
              <a:rPr lang="ja-JP" altLang="en-US" sz="2400" b="1" dirty="0" smtClean="0">
                <a:solidFill>
                  <a:prstClr val="black"/>
                </a:solidFill>
                <a:latin typeface="Times New Roman" pitchFamily="18" charset="0"/>
                <a:ea typeface="ＭＳ ゴシック" pitchFamily="49" charset="-128"/>
                <a:cs typeface="Times New Roman" pitchFamily="18" charset="0"/>
              </a:rPr>
              <a:t>推定する。</a:t>
            </a:r>
            <a:endParaRPr lang="en-US" altLang="ja-JP" sz="2400" b="1" dirty="0" smtClean="0">
              <a:solidFill>
                <a:prstClr val="black"/>
              </a:solidFill>
              <a:latin typeface="Times New Roman" pitchFamily="18" charset="0"/>
              <a:ea typeface="ＭＳ ゴシック" pitchFamily="49" charset="-128"/>
              <a:cs typeface="Times New Roman" pitchFamily="18" charset="0"/>
            </a:endParaRPr>
          </a:p>
          <a:p>
            <a:pPr marL="457200" indent="-457200">
              <a:spcAft>
                <a:spcPts val="1200"/>
              </a:spcAft>
              <a:buClr>
                <a:srgbClr val="F79646">
                  <a:lumMod val="75000"/>
                </a:srgbClr>
              </a:buClr>
              <a:buFont typeface="Wingdings" pitchFamily="2" charset="2"/>
              <a:buChar char="u"/>
            </a:pPr>
            <a:r>
              <a:rPr lang="ja-JP" altLang="en-US" sz="2400" b="1" dirty="0">
                <a:solidFill>
                  <a:srgbClr val="FF0000"/>
                </a:solidFill>
                <a:latin typeface="Times New Roman" pitchFamily="18" charset="0"/>
                <a:ea typeface="ＭＳ ゴシック" pitchFamily="49" charset="-128"/>
                <a:cs typeface="Times New Roman" pitchFamily="18" charset="0"/>
              </a:rPr>
              <a:t>台風はどこまで強くなることができるの</a:t>
            </a:r>
            <a:r>
              <a:rPr lang="ja-JP" altLang="en-US" sz="2400" b="1" dirty="0" smtClean="0">
                <a:solidFill>
                  <a:srgbClr val="FF0000"/>
                </a:solidFill>
                <a:latin typeface="Times New Roman" pitchFamily="18" charset="0"/>
                <a:ea typeface="ＭＳ ゴシック" pitchFamily="49" charset="-128"/>
                <a:cs typeface="Times New Roman" pitchFamily="18" charset="0"/>
              </a:rPr>
              <a:t>か？</a:t>
            </a:r>
            <a:r>
              <a:rPr lang="ja-JP" altLang="en-US" sz="2400" b="1" u="sng" dirty="0" smtClean="0">
                <a:solidFill>
                  <a:srgbClr val="FF0000"/>
                </a:solidFill>
                <a:latin typeface="Times New Roman" pitchFamily="18" charset="0"/>
                <a:ea typeface="ＭＳ ゴシック" pitchFamily="49" charset="-128"/>
                <a:cs typeface="Times New Roman" pitchFamily="18" charset="0"/>
              </a:rPr>
              <a:t>その上限を推定したい。</a:t>
            </a:r>
            <a:r>
              <a:rPr lang="ja-JP" altLang="en-US" sz="2400" b="1" dirty="0" smtClean="0">
                <a:solidFill>
                  <a:prstClr val="black"/>
                </a:solidFill>
                <a:latin typeface="Times New Roman" pitchFamily="18" charset="0"/>
                <a:ea typeface="ＭＳ ゴシック" pitchFamily="49" charset="-128"/>
                <a:cs typeface="Times New Roman" pitchFamily="18" charset="0"/>
              </a:rPr>
              <a:t>可能最大強度 </a:t>
            </a:r>
            <a:r>
              <a:rPr lang="en-US" altLang="ja-JP" sz="2400" b="1" dirty="0" smtClean="0">
                <a:solidFill>
                  <a:prstClr val="black"/>
                </a:solidFill>
                <a:latin typeface="Times New Roman" pitchFamily="18" charset="0"/>
                <a:ea typeface="ＭＳ ゴシック" pitchFamily="49" charset="-128"/>
                <a:cs typeface="Times New Roman" pitchFamily="18" charset="0"/>
              </a:rPr>
              <a:t>(MPI) </a:t>
            </a:r>
            <a:r>
              <a:rPr lang="ja-JP" altLang="en-US" sz="2400" b="1" dirty="0" smtClean="0">
                <a:solidFill>
                  <a:prstClr val="black"/>
                </a:solidFill>
                <a:latin typeface="Times New Roman" pitchFamily="18" charset="0"/>
                <a:ea typeface="ＭＳ ゴシック" pitchFamily="49" charset="-128"/>
                <a:cs typeface="Times New Roman" pitchFamily="18" charset="0"/>
              </a:rPr>
              <a:t>理論との比較する。</a:t>
            </a:r>
            <a:endParaRPr lang="en-US" altLang="ja-JP" sz="2400" b="1" dirty="0" smtClean="0">
              <a:solidFill>
                <a:prstClr val="black"/>
              </a:solidFill>
              <a:latin typeface="Times New Roman" pitchFamily="18" charset="0"/>
              <a:ea typeface="ＭＳ ゴシック" pitchFamily="49" charset="-128"/>
              <a:cs typeface="Times New Roman" pitchFamily="18" charset="0"/>
            </a:endParaRPr>
          </a:p>
        </p:txBody>
      </p:sp>
    </p:spTree>
    <p:extLst>
      <p:ext uri="{BB962C8B-B14F-4D97-AF65-F5344CB8AC3E}">
        <p14:creationId xmlns="" xmlns:p14="http://schemas.microsoft.com/office/powerpoint/2010/main" val="1253206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11560" y="548680"/>
            <a:ext cx="646331"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ja-JP" altLang="en-US" dirty="0" smtClean="0">
                <a:solidFill>
                  <a:prstClr val="white"/>
                </a:solidFill>
              </a:rPr>
              <a:t>理論</a:t>
            </a:r>
            <a:endParaRPr lang="ja-JP" altLang="en-US" dirty="0">
              <a:solidFill>
                <a:prstClr val="white"/>
              </a:solidFill>
            </a:endParaRPr>
          </a:p>
        </p:txBody>
      </p:sp>
      <p:sp>
        <p:nvSpPr>
          <p:cNvPr id="3" name="テキスト ボックス 2"/>
          <p:cNvSpPr txBox="1"/>
          <p:nvPr/>
        </p:nvSpPr>
        <p:spPr>
          <a:xfrm>
            <a:off x="771224" y="908720"/>
            <a:ext cx="8049249" cy="1554272"/>
          </a:xfrm>
          <a:prstGeom prst="rect">
            <a:avLst/>
          </a:prstGeom>
          <a:noFill/>
        </p:spPr>
        <p:txBody>
          <a:bodyPr wrap="square" rtlCol="0">
            <a:spAutoFit/>
          </a:bodyPr>
          <a:lstStyle/>
          <a:p>
            <a:pPr>
              <a:spcAft>
                <a:spcPts val="600"/>
              </a:spcAft>
              <a:buFont typeface="Wingdings" pitchFamily="2" charset="2"/>
              <a:buChar char="u"/>
            </a:pPr>
            <a:r>
              <a:rPr lang="ja-JP" altLang="en-US" b="1" dirty="0" smtClean="0">
                <a:solidFill>
                  <a:prstClr val="black"/>
                </a:solidFill>
              </a:rPr>
              <a:t>　台風（熱帯低気圧）の可能最大強度</a:t>
            </a:r>
            <a:r>
              <a:rPr lang="ja-JP" altLang="en-US" b="1" dirty="0" smtClean="0">
                <a:solidFill>
                  <a:prstClr val="black"/>
                </a:solidFill>
                <a:latin typeface="Times New Roman" pitchFamily="18" charset="0"/>
                <a:cs typeface="Times New Roman" pitchFamily="18" charset="0"/>
              </a:rPr>
              <a:t>（</a:t>
            </a:r>
            <a:r>
              <a:rPr lang="en-US" altLang="ja-JP" b="1" dirty="0" smtClean="0">
                <a:solidFill>
                  <a:prstClr val="black"/>
                </a:solidFill>
                <a:latin typeface="Times New Roman" pitchFamily="18" charset="0"/>
                <a:cs typeface="Times New Roman" pitchFamily="18" charset="0"/>
              </a:rPr>
              <a:t>MPI)</a:t>
            </a:r>
            <a:r>
              <a:rPr lang="ja-JP" altLang="en-US" b="1" dirty="0" smtClean="0">
                <a:solidFill>
                  <a:prstClr val="black"/>
                </a:solidFill>
                <a:latin typeface="Times New Roman" pitchFamily="18" charset="0"/>
                <a:cs typeface="Times New Roman" pitchFamily="18" charset="0"/>
              </a:rPr>
              <a:t>推定</a:t>
            </a:r>
            <a:r>
              <a:rPr lang="ja-JP" altLang="en-US" b="1" dirty="0" smtClean="0">
                <a:solidFill>
                  <a:prstClr val="black"/>
                </a:solidFill>
              </a:rPr>
              <a:t>が、軸対称構造を仮定して発展してきている。これにより温暖化気候での熱帯低気圧の強度の推定が行われている。</a:t>
            </a:r>
            <a:r>
              <a:rPr lang="en-US" altLang="ja-JP" b="1" dirty="0" smtClean="0">
                <a:solidFill>
                  <a:prstClr val="black"/>
                </a:solidFill>
                <a:latin typeface="Times New Roman" pitchFamily="18" charset="0"/>
                <a:cs typeface="Times New Roman" pitchFamily="18" charset="0"/>
              </a:rPr>
              <a:t>(</a:t>
            </a:r>
            <a:r>
              <a:rPr lang="en-US" altLang="ja-JP" i="1" dirty="0" smtClean="0">
                <a:solidFill>
                  <a:prstClr val="black"/>
                </a:solidFill>
                <a:latin typeface="Times New Roman" pitchFamily="18" charset="0"/>
                <a:cs typeface="Times New Roman" pitchFamily="18" charset="0"/>
              </a:rPr>
              <a:t>Emanuel 1986; Bister and Emanuel 1998; Holland 1997</a:t>
            </a:r>
            <a:r>
              <a:rPr lang="en-US" altLang="ja-JP" b="1" dirty="0" smtClean="0">
                <a:solidFill>
                  <a:prstClr val="black"/>
                </a:solidFill>
                <a:latin typeface="Times New Roman" pitchFamily="18" charset="0"/>
                <a:cs typeface="Times New Roman" pitchFamily="18" charset="0"/>
              </a:rPr>
              <a:t>)</a:t>
            </a:r>
          </a:p>
          <a:p>
            <a:pPr>
              <a:spcAft>
                <a:spcPts val="600"/>
              </a:spcAft>
              <a:buFont typeface="Wingdings" pitchFamily="2" charset="2"/>
              <a:buChar char="u"/>
            </a:pPr>
            <a:r>
              <a:rPr lang="ja-JP" altLang="en-US" b="1" dirty="0" smtClean="0">
                <a:solidFill>
                  <a:prstClr val="black"/>
                </a:solidFill>
              </a:rPr>
              <a:t>　しかしながら、非軸対称構造など考慮されていない要素の効果については、未解明な点が多い。</a:t>
            </a:r>
            <a:endParaRPr lang="ja-JP" altLang="en-US" b="1" dirty="0">
              <a:solidFill>
                <a:prstClr val="black"/>
              </a:solidFill>
            </a:endParaRPr>
          </a:p>
        </p:txBody>
      </p:sp>
      <p:sp>
        <p:nvSpPr>
          <p:cNvPr id="4" name="テキスト ボックス 3"/>
          <p:cNvSpPr txBox="1"/>
          <p:nvPr/>
        </p:nvSpPr>
        <p:spPr>
          <a:xfrm>
            <a:off x="611560" y="2636912"/>
            <a:ext cx="2346752"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ja-JP" altLang="en-US" dirty="0" smtClean="0">
                <a:solidFill>
                  <a:prstClr val="white"/>
                </a:solidFill>
              </a:rPr>
              <a:t>高解像度全球モデル</a:t>
            </a:r>
            <a:endParaRPr lang="ja-JP" altLang="en-US" dirty="0">
              <a:solidFill>
                <a:prstClr val="white"/>
              </a:solidFill>
            </a:endParaRPr>
          </a:p>
        </p:txBody>
      </p:sp>
      <p:sp>
        <p:nvSpPr>
          <p:cNvPr id="5" name="テキスト ボックス 4"/>
          <p:cNvSpPr txBox="1"/>
          <p:nvPr/>
        </p:nvSpPr>
        <p:spPr>
          <a:xfrm>
            <a:off x="771221" y="3028846"/>
            <a:ext cx="7920878" cy="1908215"/>
          </a:xfrm>
          <a:prstGeom prst="rect">
            <a:avLst/>
          </a:prstGeom>
          <a:noFill/>
        </p:spPr>
        <p:txBody>
          <a:bodyPr wrap="square" rtlCol="0">
            <a:spAutoFit/>
          </a:bodyPr>
          <a:lstStyle/>
          <a:p>
            <a:pPr>
              <a:spcAft>
                <a:spcPts val="600"/>
              </a:spcAft>
              <a:buFont typeface="Wingdings" pitchFamily="2" charset="2"/>
              <a:buChar char="u"/>
            </a:pPr>
            <a:r>
              <a:rPr lang="ja-JP" altLang="en-US" b="1" dirty="0" smtClean="0">
                <a:solidFill>
                  <a:prstClr val="black"/>
                </a:solidFill>
                <a:latin typeface="Times New Roman" pitchFamily="18" charset="0"/>
                <a:cs typeface="Times New Roman" pitchFamily="18" charset="0"/>
              </a:rPr>
              <a:t>　</a:t>
            </a:r>
            <a:r>
              <a:rPr lang="en-US" altLang="ja-JP" b="1" dirty="0" smtClean="0">
                <a:solidFill>
                  <a:prstClr val="black"/>
                </a:solidFill>
                <a:latin typeface="Times New Roman" pitchFamily="18" charset="0"/>
                <a:cs typeface="Times New Roman" pitchFamily="18" charset="0"/>
              </a:rPr>
              <a:t>20km</a:t>
            </a:r>
            <a:r>
              <a:rPr lang="ja-JP" altLang="en-US" b="1" dirty="0" smtClean="0">
                <a:solidFill>
                  <a:prstClr val="black"/>
                </a:solidFill>
                <a:latin typeface="Times New Roman" pitchFamily="18" charset="0"/>
                <a:cs typeface="Times New Roman" pitchFamily="18" charset="0"/>
              </a:rPr>
              <a:t>解像度の</a:t>
            </a:r>
            <a:r>
              <a:rPr lang="ja-JP" altLang="en-US" b="1" dirty="0">
                <a:solidFill>
                  <a:prstClr val="black"/>
                </a:solidFill>
                <a:latin typeface="Times New Roman" pitchFamily="18" charset="0"/>
                <a:cs typeface="Times New Roman" pitchFamily="18" charset="0"/>
              </a:rPr>
              <a:t>全球</a:t>
            </a:r>
            <a:r>
              <a:rPr lang="ja-JP" altLang="en-US" b="1" dirty="0" smtClean="0">
                <a:solidFill>
                  <a:prstClr val="black"/>
                </a:solidFill>
                <a:latin typeface="Times New Roman" pitchFamily="18" charset="0"/>
                <a:cs typeface="Times New Roman" pitchFamily="18" charset="0"/>
              </a:rPr>
              <a:t>モデル</a:t>
            </a:r>
            <a:r>
              <a:rPr lang="en-US" altLang="ja-JP" b="1" dirty="0" smtClean="0">
                <a:solidFill>
                  <a:prstClr val="black"/>
                </a:solidFill>
                <a:latin typeface="Times New Roman" pitchFamily="18" charset="0"/>
                <a:cs typeface="Times New Roman" pitchFamily="18" charset="0"/>
              </a:rPr>
              <a:t>(AGCM)</a:t>
            </a:r>
            <a:r>
              <a:rPr lang="ja-JP" altLang="en-US" b="1" dirty="0" smtClean="0">
                <a:solidFill>
                  <a:prstClr val="black"/>
                </a:solidFill>
              </a:rPr>
              <a:t>は、台風の将来予測を大きく進歩させた。</a:t>
            </a:r>
            <a:r>
              <a:rPr lang="en-US" altLang="ja-JP" b="1" dirty="0" smtClean="0">
                <a:solidFill>
                  <a:prstClr val="black"/>
                </a:solidFill>
                <a:latin typeface="Times New Roman" pitchFamily="18" charset="0"/>
                <a:cs typeface="Times New Roman" pitchFamily="18" charset="0"/>
              </a:rPr>
              <a:t>(</a:t>
            </a:r>
            <a:r>
              <a:rPr lang="en-US" altLang="ja-JP" i="1" dirty="0" err="1" smtClean="0">
                <a:solidFill>
                  <a:prstClr val="black"/>
                </a:solidFill>
                <a:latin typeface="Times New Roman" pitchFamily="18" charset="0"/>
                <a:cs typeface="Times New Roman" pitchFamily="18" charset="0"/>
              </a:rPr>
              <a:t>Oouchi</a:t>
            </a:r>
            <a:r>
              <a:rPr lang="en-US" altLang="ja-JP" i="1" dirty="0" smtClean="0">
                <a:solidFill>
                  <a:prstClr val="black"/>
                </a:solidFill>
                <a:latin typeface="Times New Roman" pitchFamily="18" charset="0"/>
                <a:cs typeface="Times New Roman" pitchFamily="18" charset="0"/>
              </a:rPr>
              <a:t> et al. 2006; </a:t>
            </a:r>
            <a:r>
              <a:rPr lang="en-US" altLang="ja-JP" i="1" dirty="0" err="1" smtClean="0">
                <a:solidFill>
                  <a:prstClr val="black"/>
                </a:solidFill>
                <a:latin typeface="Times New Roman" pitchFamily="18" charset="0"/>
                <a:cs typeface="Times New Roman" pitchFamily="18" charset="0"/>
              </a:rPr>
              <a:t>Muraami</a:t>
            </a:r>
            <a:r>
              <a:rPr lang="en-US" altLang="ja-JP" i="1" dirty="0" smtClean="0">
                <a:solidFill>
                  <a:prstClr val="black"/>
                </a:solidFill>
                <a:latin typeface="Times New Roman" pitchFamily="18" charset="0"/>
                <a:cs typeface="Times New Roman" pitchFamily="18" charset="0"/>
              </a:rPr>
              <a:t> et al. 2011</a:t>
            </a:r>
            <a:r>
              <a:rPr lang="en-US" altLang="ja-JP" b="1" dirty="0" smtClean="0">
                <a:solidFill>
                  <a:prstClr val="black"/>
                </a:solidFill>
                <a:latin typeface="Times New Roman" pitchFamily="18" charset="0"/>
                <a:cs typeface="Times New Roman" pitchFamily="18" charset="0"/>
              </a:rPr>
              <a:t>)</a:t>
            </a:r>
          </a:p>
          <a:p>
            <a:pPr>
              <a:spcAft>
                <a:spcPts val="600"/>
              </a:spcAft>
              <a:buFont typeface="Wingdings" pitchFamily="2" charset="2"/>
              <a:buChar char="u"/>
            </a:pPr>
            <a:r>
              <a:rPr lang="ja-JP" altLang="en-US" b="1" dirty="0" smtClean="0">
                <a:solidFill>
                  <a:prstClr val="black"/>
                </a:solidFill>
              </a:rPr>
              <a:t>　しかしながら、この解像度は台風の眼の壁雲を解像していないので、極端に強い台風の強度を量的に予測ができるかどうか不明。</a:t>
            </a:r>
            <a:endParaRPr lang="en-US" altLang="ja-JP" b="1" dirty="0" smtClean="0">
              <a:solidFill>
                <a:prstClr val="black"/>
              </a:solidFill>
            </a:endParaRPr>
          </a:p>
          <a:p>
            <a:pPr>
              <a:spcAft>
                <a:spcPts val="600"/>
              </a:spcAft>
              <a:buFont typeface="Wingdings" pitchFamily="2" charset="2"/>
              <a:buChar char="u"/>
            </a:pPr>
            <a:r>
              <a:rPr lang="ja-JP" altLang="en-US" b="1" dirty="0" smtClean="0">
                <a:solidFill>
                  <a:prstClr val="black"/>
                </a:solidFill>
              </a:rPr>
              <a:t>　静力学近似と対流パラメタリゼーションは、強度の予測に不確定性の原因となる。</a:t>
            </a:r>
            <a:endParaRPr lang="ja-JP" altLang="en-US" b="1" dirty="0">
              <a:solidFill>
                <a:prstClr val="black"/>
              </a:solidFill>
            </a:endParaRPr>
          </a:p>
        </p:txBody>
      </p:sp>
      <p:sp>
        <p:nvSpPr>
          <p:cNvPr id="6" name="テキスト ボックス 5"/>
          <p:cNvSpPr txBox="1"/>
          <p:nvPr/>
        </p:nvSpPr>
        <p:spPr>
          <a:xfrm>
            <a:off x="611560" y="4869160"/>
            <a:ext cx="2228495" cy="369332"/>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ja-JP" altLang="en-US" b="1" dirty="0" smtClean="0">
                <a:solidFill>
                  <a:prstClr val="white"/>
                </a:solidFill>
              </a:rPr>
              <a:t>全球非静力学モデル</a:t>
            </a:r>
            <a:endParaRPr lang="ja-JP" altLang="en-US" b="1" dirty="0">
              <a:solidFill>
                <a:prstClr val="white"/>
              </a:solidFill>
            </a:endParaRPr>
          </a:p>
        </p:txBody>
      </p:sp>
      <p:sp>
        <p:nvSpPr>
          <p:cNvPr id="7" name="テキスト ボックス 6"/>
          <p:cNvSpPr txBox="1"/>
          <p:nvPr/>
        </p:nvSpPr>
        <p:spPr>
          <a:xfrm>
            <a:off x="771224" y="5301208"/>
            <a:ext cx="7792507" cy="1277273"/>
          </a:xfrm>
          <a:prstGeom prst="rect">
            <a:avLst/>
          </a:prstGeom>
          <a:noFill/>
        </p:spPr>
        <p:txBody>
          <a:bodyPr wrap="square" rtlCol="0">
            <a:spAutoFit/>
          </a:bodyPr>
          <a:lstStyle/>
          <a:p>
            <a:pPr>
              <a:spcAft>
                <a:spcPts val="600"/>
              </a:spcAft>
              <a:buFont typeface="Wingdings" pitchFamily="2" charset="2"/>
              <a:buChar char="u"/>
            </a:pPr>
            <a:r>
              <a:rPr lang="ja-JP" altLang="en-US" b="1" dirty="0" smtClean="0">
                <a:solidFill>
                  <a:prstClr val="black"/>
                </a:solidFill>
                <a:latin typeface="Times New Roman" pitchFamily="18" charset="0"/>
                <a:cs typeface="Times New Roman" pitchFamily="18" charset="0"/>
              </a:rPr>
              <a:t>　非静力学全球モデル</a:t>
            </a:r>
            <a:r>
              <a:rPr lang="en-US" altLang="ja-JP" b="1" dirty="0" smtClean="0">
                <a:solidFill>
                  <a:prstClr val="black"/>
                </a:solidFill>
                <a:latin typeface="Times New Roman" pitchFamily="18" charset="0"/>
                <a:cs typeface="Times New Roman" pitchFamily="18" charset="0"/>
              </a:rPr>
              <a:t>(</a:t>
            </a:r>
            <a:r>
              <a:rPr lang="en-US" altLang="ja-JP" i="1" dirty="0" smtClean="0">
                <a:solidFill>
                  <a:prstClr val="black"/>
                </a:solidFill>
                <a:latin typeface="Times New Roman" pitchFamily="18" charset="0"/>
                <a:cs typeface="Times New Roman" pitchFamily="18" charset="0"/>
              </a:rPr>
              <a:t>Satoh et al. 2008; </a:t>
            </a:r>
            <a:r>
              <a:rPr lang="en-US" altLang="ja-JP" i="1" dirty="0" err="1" smtClean="0">
                <a:solidFill>
                  <a:prstClr val="black"/>
                </a:solidFill>
                <a:latin typeface="Times New Roman" pitchFamily="18" charset="0"/>
                <a:cs typeface="Times New Roman" pitchFamily="18" charset="0"/>
              </a:rPr>
              <a:t>Fudeyasu</a:t>
            </a:r>
            <a:r>
              <a:rPr lang="en-US" altLang="ja-JP" i="1" dirty="0" smtClean="0">
                <a:solidFill>
                  <a:prstClr val="black"/>
                </a:solidFill>
                <a:latin typeface="Times New Roman" pitchFamily="18" charset="0"/>
                <a:cs typeface="Times New Roman" pitchFamily="18" charset="0"/>
              </a:rPr>
              <a:t> et al. 2008; Yamada et </a:t>
            </a:r>
            <a:r>
              <a:rPr lang="en-US" altLang="ja-JP" i="1" dirty="0" smtClean="0">
                <a:solidFill>
                  <a:prstClr val="black"/>
                </a:solidFill>
                <a:latin typeface="Times New Roman" pitchFamily="18" charset="0"/>
                <a:cs typeface="Times New Roman" pitchFamily="18" charset="0"/>
              </a:rPr>
              <a:t>al. 2010</a:t>
            </a:r>
            <a:r>
              <a:rPr lang="en-US" altLang="ja-JP" b="1" dirty="0" smtClean="0">
                <a:solidFill>
                  <a:prstClr val="black"/>
                </a:solidFill>
                <a:latin typeface="Times New Roman" pitchFamily="18" charset="0"/>
                <a:cs typeface="Times New Roman" pitchFamily="18" charset="0"/>
              </a:rPr>
              <a:t>) </a:t>
            </a:r>
            <a:r>
              <a:rPr lang="ja-JP" altLang="en-US" b="1" dirty="0" smtClean="0">
                <a:solidFill>
                  <a:prstClr val="black"/>
                </a:solidFill>
                <a:latin typeface="Times New Roman" pitchFamily="18" charset="0"/>
                <a:cs typeface="Times New Roman" pitchFamily="18" charset="0"/>
              </a:rPr>
              <a:t>はこれらの不確定性を排除したが、現状の解像度はまだ不十分である。</a:t>
            </a:r>
            <a:endParaRPr lang="en-US" altLang="ja-JP" b="1" dirty="0" smtClean="0">
              <a:solidFill>
                <a:prstClr val="black"/>
              </a:solidFill>
              <a:latin typeface="Times New Roman" pitchFamily="18" charset="0"/>
              <a:cs typeface="Times New Roman" pitchFamily="18" charset="0"/>
            </a:endParaRPr>
          </a:p>
          <a:p>
            <a:pPr>
              <a:spcAft>
                <a:spcPts val="600"/>
              </a:spcAft>
              <a:buFont typeface="Wingdings" pitchFamily="2" charset="2"/>
              <a:buChar char="u"/>
            </a:pPr>
            <a:r>
              <a:rPr lang="ja-JP" altLang="en-US" b="1" dirty="0" smtClean="0">
                <a:solidFill>
                  <a:prstClr val="black"/>
                </a:solidFill>
                <a:latin typeface="Times New Roman" pitchFamily="18" charset="0"/>
                <a:cs typeface="Times New Roman" pitchFamily="18" charset="0"/>
              </a:rPr>
              <a:t>　最近</a:t>
            </a:r>
            <a:r>
              <a:rPr lang="ja-JP" altLang="en-US" b="1" dirty="0">
                <a:solidFill>
                  <a:prstClr val="black"/>
                </a:solidFill>
                <a:latin typeface="Times New Roman" pitchFamily="18" charset="0"/>
                <a:cs typeface="Times New Roman" pitchFamily="18" charset="0"/>
              </a:rPr>
              <a:t>の研究</a:t>
            </a:r>
            <a:r>
              <a:rPr lang="ja-JP" altLang="en-US" b="1" dirty="0" smtClean="0">
                <a:solidFill>
                  <a:prstClr val="black"/>
                </a:solidFill>
                <a:latin typeface="Times New Roman" pitchFamily="18" charset="0"/>
                <a:cs typeface="Times New Roman" pitchFamily="18" charset="0"/>
              </a:rPr>
              <a:t>では熱帯低気圧の内部コアの構造を表現するためには</a:t>
            </a:r>
            <a:r>
              <a:rPr lang="en-US" altLang="ja-JP" b="1" dirty="0" smtClean="0">
                <a:solidFill>
                  <a:prstClr val="black"/>
                </a:solidFill>
                <a:latin typeface="Times New Roman" pitchFamily="18" charset="0"/>
                <a:cs typeface="Times New Roman" pitchFamily="18" charset="0"/>
              </a:rPr>
              <a:t>2km</a:t>
            </a:r>
            <a:r>
              <a:rPr lang="ja-JP" altLang="en-US" b="1" dirty="0" smtClean="0">
                <a:solidFill>
                  <a:prstClr val="black"/>
                </a:solidFill>
                <a:latin typeface="Times New Roman" pitchFamily="18" charset="0"/>
                <a:cs typeface="Times New Roman" pitchFamily="18" charset="0"/>
              </a:rPr>
              <a:t>以下の解像度が必要。</a:t>
            </a:r>
            <a:r>
              <a:rPr lang="en-US" altLang="ja-JP" b="1" dirty="0" smtClean="0">
                <a:solidFill>
                  <a:prstClr val="black"/>
                </a:solidFill>
                <a:latin typeface="Times New Roman" pitchFamily="18" charset="0"/>
                <a:cs typeface="Times New Roman" pitchFamily="18" charset="0"/>
              </a:rPr>
              <a:t>(</a:t>
            </a:r>
            <a:r>
              <a:rPr lang="en-US" altLang="ja-JP" i="1" dirty="0" smtClean="0">
                <a:solidFill>
                  <a:prstClr val="black"/>
                </a:solidFill>
                <a:latin typeface="Times New Roman" pitchFamily="18" charset="0"/>
                <a:cs typeface="Times New Roman" pitchFamily="18" charset="0"/>
              </a:rPr>
              <a:t>Gentry and </a:t>
            </a:r>
            <a:r>
              <a:rPr lang="en-US" altLang="ja-JP" i="1" dirty="0" err="1" smtClean="0">
                <a:solidFill>
                  <a:prstClr val="black"/>
                </a:solidFill>
                <a:latin typeface="Times New Roman" pitchFamily="18" charset="0"/>
                <a:cs typeface="Times New Roman" pitchFamily="18" charset="0"/>
              </a:rPr>
              <a:t>Lackmann</a:t>
            </a:r>
            <a:r>
              <a:rPr lang="en-US" altLang="ja-JP" i="1" dirty="0" smtClean="0">
                <a:solidFill>
                  <a:prstClr val="black"/>
                </a:solidFill>
                <a:latin typeface="Times New Roman" pitchFamily="18" charset="0"/>
                <a:cs typeface="Times New Roman" pitchFamily="18" charset="0"/>
              </a:rPr>
              <a:t> 2010</a:t>
            </a:r>
            <a:r>
              <a:rPr lang="en-US" altLang="ja-JP" b="1" dirty="0" smtClean="0">
                <a:solidFill>
                  <a:prstClr val="black"/>
                </a:solidFill>
                <a:latin typeface="Times New Roman" pitchFamily="18" charset="0"/>
                <a:cs typeface="Times New Roman" pitchFamily="18" charset="0"/>
              </a:rPr>
              <a:t>)</a:t>
            </a:r>
            <a:endParaRPr lang="ja-JP" altLang="en-US" b="1" dirty="0">
              <a:solidFill>
                <a:prstClr val="black"/>
              </a:solidFill>
              <a:latin typeface="Times New Roman" pitchFamily="18" charset="0"/>
              <a:cs typeface="Times New Roman" pitchFamily="18" charset="0"/>
            </a:endParaRPr>
          </a:p>
        </p:txBody>
      </p:sp>
      <p:sp>
        <p:nvSpPr>
          <p:cNvPr id="8" name="テキスト ボックス 7"/>
          <p:cNvSpPr txBox="1"/>
          <p:nvPr/>
        </p:nvSpPr>
        <p:spPr>
          <a:xfrm>
            <a:off x="1331640" y="116632"/>
            <a:ext cx="6421951" cy="400110"/>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ja-JP" altLang="en-US" sz="2000" dirty="0" smtClean="0"/>
              <a:t>台風</a:t>
            </a:r>
            <a:r>
              <a:rPr lang="en-US" altLang="ja-JP" sz="2000" dirty="0" smtClean="0"/>
              <a:t>(</a:t>
            </a:r>
            <a:r>
              <a:rPr lang="ja-JP" altLang="en-US" sz="2000" dirty="0" smtClean="0"/>
              <a:t>熱帯低気圧）の強度推定と将来予測についての研究</a:t>
            </a:r>
            <a:endParaRPr kumimoji="1" lang="ja-JP" altLang="en-US" sz="2000" dirty="0"/>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11560" y="188640"/>
            <a:ext cx="3207929"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ja-JP" altLang="en-US" b="1" dirty="0" smtClean="0">
                <a:solidFill>
                  <a:prstClr val="white"/>
                </a:solidFill>
              </a:rPr>
              <a:t>ダウンスケールシミュレーション</a:t>
            </a:r>
            <a:endParaRPr lang="ja-JP" altLang="en-US" b="1" dirty="0">
              <a:solidFill>
                <a:prstClr val="white"/>
              </a:solidFill>
            </a:endParaRPr>
          </a:p>
        </p:txBody>
      </p:sp>
      <p:sp>
        <p:nvSpPr>
          <p:cNvPr id="3" name="テキスト ボックス 2"/>
          <p:cNvSpPr txBox="1"/>
          <p:nvPr/>
        </p:nvSpPr>
        <p:spPr>
          <a:xfrm>
            <a:off x="827584" y="620688"/>
            <a:ext cx="7810760" cy="2185214"/>
          </a:xfrm>
          <a:prstGeom prst="rect">
            <a:avLst/>
          </a:prstGeom>
          <a:noFill/>
        </p:spPr>
        <p:txBody>
          <a:bodyPr wrap="square" rtlCol="0">
            <a:spAutoFit/>
          </a:bodyPr>
          <a:lstStyle/>
          <a:p>
            <a:pPr marL="285750" indent="-285750">
              <a:spcAft>
                <a:spcPts val="600"/>
              </a:spcAft>
              <a:buFont typeface="Wingdings" pitchFamily="2" charset="2"/>
              <a:buChar char="u"/>
            </a:pPr>
            <a:r>
              <a:rPr lang="ja-JP" altLang="en-US" b="1" dirty="0" smtClean="0">
                <a:solidFill>
                  <a:prstClr val="black"/>
                </a:solidFill>
                <a:latin typeface="Times New Roman" pitchFamily="18" charset="0"/>
                <a:cs typeface="Times New Roman" pitchFamily="18" charset="0"/>
              </a:rPr>
              <a:t>全球シミュレーションのデータを初期値・境界値として領域モデルに与えて、台風の存在する領域のシミュレーション行う。</a:t>
            </a:r>
            <a:endParaRPr lang="en-US" altLang="ja-JP" b="1" dirty="0" smtClean="0">
              <a:solidFill>
                <a:prstClr val="black"/>
              </a:solidFill>
              <a:latin typeface="Times New Roman" pitchFamily="18" charset="0"/>
              <a:cs typeface="Times New Roman" pitchFamily="18" charset="0"/>
            </a:endParaRPr>
          </a:p>
          <a:p>
            <a:pPr marL="285750" indent="-285750">
              <a:spcAft>
                <a:spcPts val="600"/>
              </a:spcAft>
              <a:buFont typeface="Wingdings" pitchFamily="2" charset="2"/>
              <a:buChar char="u"/>
            </a:pPr>
            <a:r>
              <a:rPr lang="ja-JP" altLang="en-US" b="1" dirty="0" smtClean="0">
                <a:solidFill>
                  <a:prstClr val="black"/>
                </a:solidFill>
                <a:latin typeface="Times New Roman" pitchFamily="18" charset="0"/>
                <a:cs typeface="Times New Roman" pitchFamily="18" charset="0"/>
              </a:rPr>
              <a:t>ダウンスケール実験により、太平洋でも大西洋でも</a:t>
            </a:r>
            <a:r>
              <a:rPr lang="ja-JP" altLang="en-US" b="1" dirty="0" smtClean="0">
                <a:solidFill>
                  <a:prstClr val="black"/>
                </a:solidFill>
                <a:latin typeface="Times New Roman" pitchFamily="18" charset="0"/>
                <a:cs typeface="Times New Roman" pitchFamily="18" charset="0"/>
              </a:rPr>
              <a:t>台風やハリケーンなど</a:t>
            </a:r>
            <a:r>
              <a:rPr lang="ja-JP" altLang="en-US" b="1" dirty="0" smtClean="0">
                <a:solidFill>
                  <a:prstClr val="black"/>
                </a:solidFill>
                <a:latin typeface="Times New Roman" pitchFamily="18" charset="0"/>
                <a:cs typeface="Times New Roman" pitchFamily="18" charset="0"/>
              </a:rPr>
              <a:t>の熱帯低気圧の強度が増大することが示されてきている。</a:t>
            </a:r>
            <a:r>
              <a:rPr lang="en-US" altLang="ja-JP" b="1" dirty="0" smtClean="0">
                <a:solidFill>
                  <a:prstClr val="black"/>
                </a:solidFill>
                <a:latin typeface="Times New Roman" pitchFamily="18" charset="0"/>
                <a:cs typeface="Times New Roman" pitchFamily="18" charset="0"/>
              </a:rPr>
              <a:t>(</a:t>
            </a:r>
            <a:r>
              <a:rPr lang="en-US" altLang="ja-JP" i="1" dirty="0" smtClean="0">
                <a:solidFill>
                  <a:prstClr val="black"/>
                </a:solidFill>
                <a:latin typeface="Times New Roman" pitchFamily="18" charset="0"/>
                <a:cs typeface="Times New Roman" pitchFamily="18" charset="0"/>
              </a:rPr>
              <a:t>Bender et al. 2010; Knutson et </a:t>
            </a:r>
            <a:r>
              <a:rPr lang="en-US" altLang="ja-JP" i="1" dirty="0" smtClean="0">
                <a:solidFill>
                  <a:prstClr val="black"/>
                </a:solidFill>
                <a:latin typeface="Times New Roman" pitchFamily="18" charset="0"/>
                <a:cs typeface="Times New Roman" pitchFamily="18" charset="0"/>
              </a:rPr>
              <a:t>al. </a:t>
            </a:r>
            <a:r>
              <a:rPr lang="en-US" altLang="ja-JP" i="1" dirty="0" smtClean="0">
                <a:solidFill>
                  <a:prstClr val="black"/>
                </a:solidFill>
                <a:latin typeface="Times New Roman" pitchFamily="18" charset="0"/>
                <a:cs typeface="Times New Roman" pitchFamily="18" charset="0"/>
              </a:rPr>
              <a:t>1998</a:t>
            </a:r>
            <a:r>
              <a:rPr lang="en-US" altLang="ja-JP" b="1" dirty="0" smtClean="0">
                <a:solidFill>
                  <a:prstClr val="black"/>
                </a:solidFill>
                <a:latin typeface="Times New Roman" pitchFamily="18" charset="0"/>
                <a:cs typeface="Times New Roman" pitchFamily="18" charset="0"/>
              </a:rPr>
              <a:t>)</a:t>
            </a:r>
          </a:p>
          <a:p>
            <a:pPr marL="285750" indent="-285750">
              <a:spcAft>
                <a:spcPts val="600"/>
              </a:spcAft>
              <a:buFont typeface="Wingdings" pitchFamily="2" charset="2"/>
              <a:buChar char="u"/>
            </a:pPr>
            <a:r>
              <a:rPr lang="en-US" altLang="ja-JP" b="1" dirty="0" smtClean="0">
                <a:solidFill>
                  <a:prstClr val="black"/>
                </a:solidFill>
                <a:latin typeface="Times New Roman" pitchFamily="18" charset="0"/>
                <a:cs typeface="Times New Roman" pitchFamily="18" charset="0"/>
              </a:rPr>
              <a:t>2km</a:t>
            </a:r>
            <a:r>
              <a:rPr lang="ja-JP" altLang="en-US" b="1" dirty="0" smtClean="0">
                <a:solidFill>
                  <a:prstClr val="black"/>
                </a:solidFill>
                <a:latin typeface="Times New Roman" pitchFamily="18" charset="0"/>
                <a:cs typeface="Times New Roman" pitchFamily="18" charset="0"/>
              </a:rPr>
              <a:t>解像度の理想条件のダウンスケール実験により、温暖化により熱帯低気圧の強度が増大することが示された。</a:t>
            </a:r>
            <a:r>
              <a:rPr lang="en-US" altLang="ja-JP" b="1" dirty="0" smtClean="0">
                <a:solidFill>
                  <a:prstClr val="black"/>
                </a:solidFill>
                <a:latin typeface="Times New Roman" pitchFamily="18" charset="0"/>
                <a:cs typeface="Times New Roman" pitchFamily="18" charset="0"/>
              </a:rPr>
              <a:t>(</a:t>
            </a:r>
            <a:r>
              <a:rPr lang="en-US" altLang="ja-JP" i="1" dirty="0" smtClean="0">
                <a:solidFill>
                  <a:prstClr val="black"/>
                </a:solidFill>
                <a:latin typeface="Times New Roman" pitchFamily="18" charset="0"/>
                <a:cs typeface="Times New Roman" pitchFamily="18" charset="0"/>
              </a:rPr>
              <a:t>Hill and </a:t>
            </a:r>
            <a:r>
              <a:rPr lang="en-US" altLang="ja-JP" i="1" dirty="0" err="1" smtClean="0">
                <a:solidFill>
                  <a:prstClr val="black"/>
                </a:solidFill>
                <a:latin typeface="Times New Roman" pitchFamily="18" charset="0"/>
                <a:cs typeface="Times New Roman" pitchFamily="18" charset="0"/>
              </a:rPr>
              <a:t>Lackmann</a:t>
            </a:r>
            <a:r>
              <a:rPr lang="en-US" altLang="ja-JP" i="1" dirty="0" smtClean="0">
                <a:solidFill>
                  <a:prstClr val="black"/>
                </a:solidFill>
                <a:latin typeface="Times New Roman" pitchFamily="18" charset="0"/>
                <a:cs typeface="Times New Roman" pitchFamily="18" charset="0"/>
              </a:rPr>
              <a:t> 2011</a:t>
            </a:r>
            <a:r>
              <a:rPr lang="en-US" altLang="ja-JP" b="1" dirty="0" smtClean="0">
                <a:solidFill>
                  <a:prstClr val="black"/>
                </a:solidFill>
                <a:latin typeface="Times New Roman" pitchFamily="18" charset="0"/>
                <a:cs typeface="Times New Roman" pitchFamily="18" charset="0"/>
              </a:rPr>
              <a:t>)</a:t>
            </a:r>
            <a:endParaRPr lang="ja-JP" altLang="en-US" b="1" dirty="0">
              <a:solidFill>
                <a:prstClr val="black"/>
              </a:solidFill>
              <a:latin typeface="Times New Roman" pitchFamily="18" charset="0"/>
              <a:cs typeface="Times New Roman" pitchFamily="18" charset="0"/>
            </a:endParaRPr>
          </a:p>
        </p:txBody>
      </p:sp>
      <p:sp>
        <p:nvSpPr>
          <p:cNvPr id="4" name="テキスト ボックス 3"/>
          <p:cNvSpPr txBox="1"/>
          <p:nvPr/>
        </p:nvSpPr>
        <p:spPr>
          <a:xfrm>
            <a:off x="683568" y="2852936"/>
            <a:ext cx="992579" cy="369332"/>
          </a:xfrm>
          <a:prstGeom prst="rect">
            <a:avLst/>
          </a:prstGeom>
        </p:spPr>
        <p:style>
          <a:lnRef idx="0">
            <a:schemeClr val="accent4"/>
          </a:lnRef>
          <a:fillRef idx="3">
            <a:schemeClr val="accent4"/>
          </a:fillRef>
          <a:effectRef idx="3">
            <a:schemeClr val="accent4"/>
          </a:effectRef>
          <a:fontRef idx="minor">
            <a:schemeClr val="lt1"/>
          </a:fontRef>
        </p:style>
        <p:txBody>
          <a:bodyPr wrap="none" rtlCol="0">
            <a:spAutoFit/>
          </a:bodyPr>
          <a:lstStyle/>
          <a:p>
            <a:r>
              <a:rPr lang="ja-JP" altLang="en-US" b="1" dirty="0" smtClean="0">
                <a:solidFill>
                  <a:prstClr val="white"/>
                </a:solidFill>
              </a:rPr>
              <a:t>問題点：</a:t>
            </a:r>
            <a:endParaRPr lang="ja-JP" altLang="en-US" b="1" dirty="0">
              <a:solidFill>
                <a:prstClr val="white"/>
              </a:solidFill>
            </a:endParaRPr>
          </a:p>
        </p:txBody>
      </p:sp>
      <p:sp>
        <p:nvSpPr>
          <p:cNvPr id="5" name="テキスト ボックス 4"/>
          <p:cNvSpPr txBox="1"/>
          <p:nvPr/>
        </p:nvSpPr>
        <p:spPr>
          <a:xfrm>
            <a:off x="899592" y="3284984"/>
            <a:ext cx="7795724" cy="1277273"/>
          </a:xfrm>
          <a:prstGeom prst="rect">
            <a:avLst/>
          </a:prstGeom>
          <a:noFill/>
        </p:spPr>
        <p:txBody>
          <a:bodyPr wrap="square" rtlCol="0">
            <a:spAutoFit/>
          </a:bodyPr>
          <a:lstStyle/>
          <a:p>
            <a:pPr marL="285750" indent="-285750">
              <a:spcAft>
                <a:spcPts val="600"/>
              </a:spcAft>
              <a:buFont typeface="Wingdings" pitchFamily="2" charset="2"/>
              <a:buChar char="u"/>
            </a:pPr>
            <a:r>
              <a:rPr lang="ja-JP" altLang="en-US" b="1" dirty="0" smtClean="0">
                <a:solidFill>
                  <a:prstClr val="black"/>
                </a:solidFill>
                <a:latin typeface="Times New Roman" pitchFamily="18" charset="0"/>
                <a:ea typeface="ＭＳ ゴシック" pitchFamily="49" charset="-128"/>
                <a:cs typeface="Times New Roman" pitchFamily="18" charset="0"/>
              </a:rPr>
              <a:t>温暖化に伴い台風の中で最も強いカテゴリーのスーパー台風（最大地上風速</a:t>
            </a:r>
            <a:r>
              <a:rPr lang="en-US" altLang="ja-JP" b="1" dirty="0" smtClean="0">
                <a:solidFill>
                  <a:prstClr val="black"/>
                </a:solidFill>
                <a:latin typeface="Times New Roman" pitchFamily="18" charset="0"/>
                <a:ea typeface="ＭＳ ゴシック" pitchFamily="49" charset="-128"/>
                <a:cs typeface="Times New Roman" pitchFamily="18" charset="0"/>
              </a:rPr>
              <a:t>67 ms</a:t>
            </a:r>
            <a:r>
              <a:rPr lang="en-US" altLang="ja-JP" b="1" baseline="30000" dirty="0" smtClean="0">
                <a:solidFill>
                  <a:prstClr val="black"/>
                </a:solidFill>
                <a:latin typeface="Times New Roman" pitchFamily="18" charset="0"/>
                <a:ea typeface="ＭＳ ゴシック" pitchFamily="49" charset="-128"/>
                <a:cs typeface="Times New Roman" pitchFamily="18" charset="0"/>
              </a:rPr>
              <a:t>-1</a:t>
            </a:r>
            <a:r>
              <a:rPr lang="ja-JP" altLang="en-US" b="1" dirty="0" smtClean="0">
                <a:solidFill>
                  <a:prstClr val="black"/>
                </a:solidFill>
                <a:latin typeface="Times New Roman" pitchFamily="18" charset="0"/>
                <a:ea typeface="ＭＳ ゴシック" pitchFamily="49" charset="-128"/>
                <a:cs typeface="Times New Roman" pitchFamily="18" charset="0"/>
              </a:rPr>
              <a:t>以上、ハリケーンカテゴリー</a:t>
            </a:r>
            <a:r>
              <a:rPr lang="en-US" altLang="ja-JP" b="1" dirty="0" smtClean="0">
                <a:solidFill>
                  <a:prstClr val="black"/>
                </a:solidFill>
                <a:latin typeface="Times New Roman" pitchFamily="18" charset="0"/>
                <a:ea typeface="ＭＳ ゴシック" pitchFamily="49" charset="-128"/>
                <a:cs typeface="Times New Roman" pitchFamily="18" charset="0"/>
              </a:rPr>
              <a:t>4</a:t>
            </a:r>
            <a:r>
              <a:rPr lang="ja-JP" altLang="en-US" b="1" dirty="0" smtClean="0">
                <a:solidFill>
                  <a:prstClr val="black"/>
                </a:solidFill>
                <a:latin typeface="Times New Roman" pitchFamily="18" charset="0"/>
                <a:ea typeface="ＭＳ ゴシック" pitchFamily="49" charset="-128"/>
                <a:cs typeface="Times New Roman" pitchFamily="18" charset="0"/>
              </a:rPr>
              <a:t>・</a:t>
            </a:r>
            <a:r>
              <a:rPr lang="en-US" altLang="ja-JP" b="1" dirty="0" smtClean="0">
                <a:solidFill>
                  <a:prstClr val="black"/>
                </a:solidFill>
                <a:latin typeface="Times New Roman" pitchFamily="18" charset="0"/>
                <a:ea typeface="ＭＳ ゴシック" pitchFamily="49" charset="-128"/>
                <a:cs typeface="Times New Roman" pitchFamily="18" charset="0"/>
              </a:rPr>
              <a:t>5</a:t>
            </a:r>
            <a:r>
              <a:rPr lang="ja-JP" altLang="en-US" b="1" dirty="0" smtClean="0">
                <a:solidFill>
                  <a:prstClr val="black"/>
                </a:solidFill>
                <a:latin typeface="Times New Roman" pitchFamily="18" charset="0"/>
                <a:ea typeface="ＭＳ ゴシック" pitchFamily="49" charset="-128"/>
                <a:cs typeface="Times New Roman" pitchFamily="18" charset="0"/>
              </a:rPr>
              <a:t>に相当）</a:t>
            </a:r>
            <a:r>
              <a:rPr lang="ja-JP" altLang="en-US" b="1" dirty="0" smtClean="0">
                <a:solidFill>
                  <a:prstClr val="black"/>
                </a:solidFill>
                <a:latin typeface="Times New Roman" pitchFamily="18" charset="0"/>
                <a:ea typeface="ＭＳ ゴシック" pitchFamily="49" charset="-128"/>
                <a:cs typeface="Times New Roman" pitchFamily="18" charset="0"/>
              </a:rPr>
              <a:t>の数と強度がどれくらい増加するのかは、量的に示されていない。</a:t>
            </a:r>
            <a:endParaRPr lang="en-US" altLang="ja-JP" b="1" dirty="0" smtClean="0">
              <a:solidFill>
                <a:prstClr val="black"/>
              </a:solidFill>
              <a:latin typeface="Times New Roman" pitchFamily="18" charset="0"/>
              <a:ea typeface="ＭＳ ゴシック" pitchFamily="49" charset="-128"/>
              <a:cs typeface="Times New Roman" pitchFamily="18" charset="0"/>
            </a:endParaRPr>
          </a:p>
          <a:p>
            <a:pPr marL="285750" indent="-285750">
              <a:spcAft>
                <a:spcPts val="600"/>
              </a:spcAft>
              <a:buFont typeface="Wingdings" pitchFamily="2" charset="2"/>
              <a:buChar char="u"/>
            </a:pPr>
            <a:r>
              <a:rPr lang="ja-JP" altLang="en-US" b="1" dirty="0">
                <a:solidFill>
                  <a:prstClr val="black"/>
                </a:solidFill>
                <a:latin typeface="Times New Roman" pitchFamily="18" charset="0"/>
                <a:ea typeface="ＭＳ ゴシック" pitchFamily="49" charset="-128"/>
                <a:cs typeface="Times New Roman" pitchFamily="18" charset="0"/>
              </a:rPr>
              <a:t>そのために雲解像モデル</a:t>
            </a:r>
            <a:r>
              <a:rPr lang="ja-JP" altLang="en-US" b="1" dirty="0" smtClean="0">
                <a:solidFill>
                  <a:prstClr val="black"/>
                </a:solidFill>
                <a:latin typeface="Times New Roman" pitchFamily="18" charset="0"/>
                <a:ea typeface="ＭＳ ゴシック" pitchFamily="49" charset="-128"/>
                <a:cs typeface="Times New Roman" pitchFamily="18" charset="0"/>
              </a:rPr>
              <a:t>を用いた高解像度のシミュレーションが必要</a:t>
            </a:r>
            <a:r>
              <a:rPr lang="ja-JP" altLang="en-US" b="1" dirty="0" smtClean="0">
                <a:solidFill>
                  <a:prstClr val="black"/>
                </a:solidFill>
                <a:latin typeface="Times New Roman" pitchFamily="18" charset="0"/>
                <a:ea typeface="ＭＳ ゴシック" pitchFamily="49" charset="-128"/>
                <a:cs typeface="Times New Roman" pitchFamily="18" charset="0"/>
              </a:rPr>
              <a:t>。</a:t>
            </a:r>
            <a:endParaRPr lang="ja-JP" altLang="en-US" b="1" dirty="0">
              <a:solidFill>
                <a:prstClr val="black"/>
              </a:solidFill>
              <a:latin typeface="Times New Roman" pitchFamily="18" charset="0"/>
              <a:ea typeface="ＭＳ ゴシック" pitchFamily="49" charset="-128"/>
              <a:cs typeface="Times New Roman" pitchFamily="18" charset="0"/>
            </a:endParaRPr>
          </a:p>
        </p:txBody>
      </p:sp>
      <p:sp>
        <p:nvSpPr>
          <p:cNvPr id="6" name="テキスト ボックス 5"/>
          <p:cNvSpPr txBox="1"/>
          <p:nvPr/>
        </p:nvSpPr>
        <p:spPr>
          <a:xfrm>
            <a:off x="683568" y="4653136"/>
            <a:ext cx="1441420" cy="369332"/>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ja-JP" altLang="en-US" b="1" dirty="0" smtClean="0">
                <a:solidFill>
                  <a:prstClr val="white"/>
                </a:solidFill>
              </a:rPr>
              <a:t>本研究では：</a:t>
            </a:r>
            <a:endParaRPr lang="ja-JP" altLang="en-US" b="1" dirty="0">
              <a:solidFill>
                <a:prstClr val="white"/>
              </a:solidFill>
            </a:endParaRPr>
          </a:p>
        </p:txBody>
      </p:sp>
      <p:sp>
        <p:nvSpPr>
          <p:cNvPr id="7" name="テキスト ボックス 6"/>
          <p:cNvSpPr txBox="1"/>
          <p:nvPr/>
        </p:nvSpPr>
        <p:spPr>
          <a:xfrm>
            <a:off x="971600" y="5157192"/>
            <a:ext cx="7795724" cy="923330"/>
          </a:xfrm>
          <a:prstGeom prst="rect">
            <a:avLst/>
          </a:prstGeom>
          <a:noFill/>
        </p:spPr>
        <p:txBody>
          <a:bodyPr wrap="square" rtlCol="0">
            <a:spAutoFit/>
          </a:bodyPr>
          <a:lstStyle/>
          <a:p>
            <a:pPr marL="285750" indent="-285750">
              <a:spcAft>
                <a:spcPts val="600"/>
              </a:spcAft>
              <a:buFont typeface="Wingdings" pitchFamily="2" charset="2"/>
              <a:buChar char="u"/>
            </a:pPr>
            <a:r>
              <a:rPr lang="ja-JP" altLang="en-US" b="1" dirty="0" smtClean="0">
                <a:solidFill>
                  <a:prstClr val="black"/>
                </a:solidFill>
                <a:latin typeface="Times New Roman" pitchFamily="18" charset="0"/>
                <a:ea typeface="ＭＳ ゴシック" pitchFamily="49" charset="-128"/>
                <a:cs typeface="Times New Roman" pitchFamily="18" charset="0"/>
              </a:rPr>
              <a:t>　</a:t>
            </a:r>
            <a:r>
              <a:rPr lang="ja-JP" altLang="en-US" b="1" dirty="0" smtClean="0">
                <a:solidFill>
                  <a:srgbClr val="FF0000"/>
                </a:solidFill>
                <a:latin typeface="Times New Roman" pitchFamily="18" charset="0"/>
                <a:ea typeface="ＭＳ ゴシック" pitchFamily="49" charset="-128"/>
                <a:cs typeface="Times New Roman" pitchFamily="18" charset="0"/>
              </a:rPr>
              <a:t>革新プログラムチーム</a:t>
            </a:r>
            <a:r>
              <a:rPr lang="ja-JP" altLang="en-US" b="1" dirty="0" smtClean="0">
                <a:solidFill>
                  <a:srgbClr val="FF0000"/>
                </a:solidFill>
                <a:latin typeface="Times New Roman" pitchFamily="18" charset="0"/>
                <a:ea typeface="ＭＳ ゴシック" pitchFamily="49" charset="-128"/>
                <a:cs typeface="Times New Roman" pitchFamily="18" charset="0"/>
              </a:rPr>
              <a:t>極端現象予測の</a:t>
            </a:r>
            <a:r>
              <a:rPr lang="ja-JP" altLang="en-US" b="1" dirty="0" smtClean="0">
                <a:solidFill>
                  <a:srgbClr val="FF0000"/>
                </a:solidFill>
                <a:latin typeface="Times New Roman" pitchFamily="18" charset="0"/>
                <a:ea typeface="ＭＳ ゴシック" pitchFamily="49" charset="-128"/>
                <a:cs typeface="Times New Roman" pitchFamily="18" charset="0"/>
              </a:rPr>
              <a:t>実施した</a:t>
            </a:r>
            <a:r>
              <a:rPr lang="en-US" altLang="ja-JP" b="1" dirty="0" smtClean="0">
                <a:solidFill>
                  <a:srgbClr val="FF0000"/>
                </a:solidFill>
                <a:latin typeface="Times New Roman" pitchFamily="18" charset="0"/>
                <a:ea typeface="ＭＳ ゴシック" pitchFamily="49" charset="-128"/>
                <a:cs typeface="Times New Roman" pitchFamily="18" charset="0"/>
              </a:rPr>
              <a:t>20km</a:t>
            </a:r>
            <a:r>
              <a:rPr lang="ja-JP" altLang="en-US" b="1" dirty="0" smtClean="0">
                <a:solidFill>
                  <a:srgbClr val="FF0000"/>
                </a:solidFill>
                <a:latin typeface="Times New Roman" pitchFamily="18" charset="0"/>
                <a:ea typeface="ＭＳ ゴシック" pitchFamily="49" charset="-128"/>
                <a:cs typeface="Times New Roman" pitchFamily="18" charset="0"/>
              </a:rPr>
              <a:t>解像度の</a:t>
            </a:r>
            <a:r>
              <a:rPr lang="en-US" altLang="ja-JP" b="1" dirty="0" smtClean="0">
                <a:solidFill>
                  <a:srgbClr val="FF0000"/>
                </a:solidFill>
                <a:latin typeface="Times New Roman" pitchFamily="18" charset="0"/>
                <a:ea typeface="ＭＳ ゴシック" pitchFamily="49" charset="-128"/>
                <a:cs typeface="Times New Roman" pitchFamily="18" charset="0"/>
              </a:rPr>
              <a:t>AGCM</a:t>
            </a:r>
            <a:r>
              <a:rPr lang="ja-JP" altLang="en-US" b="1" dirty="0" smtClean="0">
                <a:solidFill>
                  <a:srgbClr val="FF0000"/>
                </a:solidFill>
                <a:latin typeface="Times New Roman" pitchFamily="18" charset="0"/>
                <a:ea typeface="ＭＳ ゴシック" pitchFamily="49" charset="-128"/>
                <a:cs typeface="Times New Roman" pitchFamily="18" charset="0"/>
              </a:rPr>
              <a:t>に発生する</a:t>
            </a:r>
            <a:r>
              <a:rPr lang="ja-JP" altLang="en-US" b="1" dirty="0">
                <a:solidFill>
                  <a:srgbClr val="FF0000"/>
                </a:solidFill>
                <a:latin typeface="Times New Roman" pitchFamily="18" charset="0"/>
                <a:ea typeface="ＭＳ ゴシック" pitchFamily="49" charset="-128"/>
                <a:cs typeface="Times New Roman" pitchFamily="18" charset="0"/>
              </a:rPr>
              <a:t>台風</a:t>
            </a:r>
            <a:r>
              <a:rPr lang="ja-JP" altLang="en-US" b="1" dirty="0" smtClean="0">
                <a:solidFill>
                  <a:srgbClr val="FF0000"/>
                </a:solidFill>
                <a:latin typeface="Times New Roman" pitchFamily="18" charset="0"/>
                <a:ea typeface="ＭＳ ゴシック" pitchFamily="49" charset="-128"/>
                <a:cs typeface="Times New Roman" pitchFamily="18" charset="0"/>
              </a:rPr>
              <a:t>のダウンスケールシミュレーションを、雲解像モデル</a:t>
            </a:r>
            <a:r>
              <a:rPr lang="en-US" altLang="ja-JP" b="1" dirty="0" err="1" smtClean="0">
                <a:solidFill>
                  <a:srgbClr val="FF0000"/>
                </a:solidFill>
                <a:latin typeface="Times New Roman" pitchFamily="18" charset="0"/>
                <a:ea typeface="ＭＳ ゴシック" pitchFamily="49" charset="-128"/>
                <a:cs typeface="Times New Roman" pitchFamily="18" charset="0"/>
              </a:rPr>
              <a:t>CReSS</a:t>
            </a:r>
            <a:r>
              <a:rPr lang="ja-JP" altLang="en-US" b="1" dirty="0" smtClean="0">
                <a:solidFill>
                  <a:srgbClr val="FF0000"/>
                </a:solidFill>
                <a:latin typeface="Times New Roman" pitchFamily="18" charset="0"/>
                <a:ea typeface="ＭＳ ゴシック" pitchFamily="49" charset="-128"/>
                <a:cs typeface="Times New Roman" pitchFamily="18" charset="0"/>
              </a:rPr>
              <a:t>を用いて、解像度</a:t>
            </a:r>
            <a:r>
              <a:rPr lang="en-US" altLang="ja-JP" b="1" dirty="0" smtClean="0">
                <a:solidFill>
                  <a:srgbClr val="FF0000"/>
                </a:solidFill>
                <a:latin typeface="Times New Roman" pitchFamily="18" charset="0"/>
                <a:ea typeface="ＭＳ ゴシック" pitchFamily="49" charset="-128"/>
                <a:cs typeface="Times New Roman" pitchFamily="18" charset="0"/>
              </a:rPr>
              <a:t>2km</a:t>
            </a:r>
            <a:r>
              <a:rPr lang="ja-JP" altLang="en-US" b="1" dirty="0" smtClean="0">
                <a:solidFill>
                  <a:srgbClr val="FF0000"/>
                </a:solidFill>
                <a:latin typeface="Times New Roman" pitchFamily="18" charset="0"/>
                <a:ea typeface="ＭＳ ゴシック" pitchFamily="49" charset="-128"/>
                <a:cs typeface="Times New Roman" pitchFamily="18" charset="0"/>
              </a:rPr>
              <a:t>で実行する。</a:t>
            </a:r>
            <a:endParaRPr lang="ja-JP" altLang="en-US" b="1" dirty="0">
              <a:solidFill>
                <a:srgbClr val="FF0000"/>
              </a:solidFill>
              <a:latin typeface="Times New Roman" pitchFamily="18" charset="0"/>
              <a:ea typeface="ＭＳ ゴシック" pitchFamily="49" charset="-128"/>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533400" y="76200"/>
            <a:ext cx="8050213" cy="457200"/>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a:spAutoFit/>
          </a:bodyPr>
          <a:lstStyle/>
          <a:p>
            <a:pPr fontAlgn="base">
              <a:spcBef>
                <a:spcPct val="0"/>
              </a:spcBef>
              <a:spcAft>
                <a:spcPct val="0"/>
              </a:spcAft>
            </a:pPr>
            <a:r>
              <a:rPr lang="en-US" altLang="ja-JP" sz="2400" b="1" dirty="0" smtClean="0">
                <a:solidFill>
                  <a:srgbClr val="FFFFFF"/>
                </a:solidFill>
                <a:latin typeface="Times New Roman" pitchFamily="18" charset="0"/>
              </a:rPr>
              <a:t>GCM</a:t>
            </a:r>
            <a:r>
              <a:rPr lang="ja-JP" altLang="en-US" sz="2400" b="1" dirty="0" smtClean="0">
                <a:solidFill>
                  <a:srgbClr val="FFFFFF"/>
                </a:solidFill>
                <a:latin typeface="Times New Roman" pitchFamily="18" charset="0"/>
              </a:rPr>
              <a:t>の現在気候・温暖化気候の台風についての雲解像実験</a:t>
            </a:r>
          </a:p>
        </p:txBody>
      </p:sp>
      <p:sp>
        <p:nvSpPr>
          <p:cNvPr id="43011" name="Text Box 3"/>
          <p:cNvSpPr txBox="1">
            <a:spLocks noChangeArrowheads="1"/>
          </p:cNvSpPr>
          <p:nvPr/>
        </p:nvSpPr>
        <p:spPr bwMode="auto">
          <a:xfrm>
            <a:off x="539552" y="764704"/>
            <a:ext cx="8064896" cy="1426031"/>
          </a:xfrm>
          <a:prstGeom prst="rect">
            <a:avLst/>
          </a:prstGeom>
          <a:noFill/>
          <a:ln w="9525">
            <a:noFill/>
            <a:miter lim="800000"/>
            <a:headEnd/>
            <a:tailEnd/>
          </a:ln>
        </p:spPr>
        <p:txBody>
          <a:bodyPr wrap="square">
            <a:spAutoFit/>
          </a:bodyPr>
          <a:lstStyle/>
          <a:p>
            <a:pPr fontAlgn="base">
              <a:lnSpc>
                <a:spcPts val="2600"/>
              </a:lnSpc>
              <a:spcBef>
                <a:spcPct val="0"/>
              </a:spcBef>
              <a:spcAft>
                <a:spcPct val="0"/>
              </a:spcAft>
            </a:pPr>
            <a:r>
              <a:rPr lang="ja-JP" altLang="en-US" dirty="0" smtClean="0">
                <a:solidFill>
                  <a:srgbClr val="000000"/>
                </a:solidFill>
                <a:latin typeface="Times New Roman" pitchFamily="18" charset="0"/>
              </a:rPr>
              <a:t>　　</a:t>
            </a:r>
            <a:r>
              <a:rPr lang="ja-JP" altLang="en-US" sz="2000" b="1" dirty="0" smtClean="0">
                <a:latin typeface="Times New Roman" pitchFamily="18" charset="0"/>
                <a:cs typeface="Times New Roman" pitchFamily="18" charset="0"/>
              </a:rPr>
              <a:t>気象</a:t>
            </a:r>
            <a:r>
              <a:rPr lang="ja-JP" altLang="en-US" sz="2000" b="1" dirty="0" smtClean="0">
                <a:latin typeface="Times New Roman" pitchFamily="18" charset="0"/>
                <a:cs typeface="Times New Roman" pitchFamily="18" charset="0"/>
              </a:rPr>
              <a:t>研究所20</a:t>
            </a:r>
            <a:r>
              <a:rPr lang="en-US" altLang="ja-JP" sz="2000" b="1" dirty="0" err="1" smtClean="0">
                <a:latin typeface="Times New Roman" pitchFamily="18" charset="0"/>
                <a:cs typeface="Times New Roman" pitchFamily="18" charset="0"/>
              </a:rPr>
              <a:t>kmGCM</a:t>
            </a:r>
            <a:r>
              <a:rPr lang="ja-JP" altLang="en-US" sz="2000" b="1" dirty="0" smtClean="0">
                <a:latin typeface="Times New Roman" pitchFamily="18" charset="0"/>
                <a:cs typeface="Times New Roman" pitchFamily="18" charset="0"/>
              </a:rPr>
              <a:t>を用いた現在気候</a:t>
            </a:r>
            <a:r>
              <a:rPr lang="ja-JP" altLang="en-US" sz="2000" b="1" dirty="0" smtClean="0">
                <a:latin typeface="Times New Roman" pitchFamily="18" charset="0"/>
                <a:cs typeface="Times New Roman" pitchFamily="18" charset="0"/>
              </a:rPr>
              <a:t>・</a:t>
            </a:r>
            <a:r>
              <a:rPr lang="ja-JP" altLang="en-US" sz="2000" b="1" dirty="0" smtClean="0">
                <a:latin typeface="Times New Roman" pitchFamily="18" charset="0"/>
                <a:cs typeface="Times New Roman" pitchFamily="18" charset="0"/>
              </a:rPr>
              <a:t>近未来</a:t>
            </a:r>
            <a:r>
              <a:rPr lang="ja-JP" altLang="en-US" sz="2000" b="1" dirty="0" smtClean="0">
                <a:latin typeface="Times New Roman" pitchFamily="18" charset="0"/>
                <a:cs typeface="Times New Roman" pitchFamily="18" charset="0"/>
              </a:rPr>
              <a:t>気候・</a:t>
            </a:r>
            <a:r>
              <a:rPr lang="ja-JP" altLang="en-US" sz="2000" b="1" dirty="0" smtClean="0">
                <a:latin typeface="Times New Roman" pitchFamily="18" charset="0"/>
                <a:cs typeface="Times New Roman" pitchFamily="18" charset="0"/>
              </a:rPr>
              <a:t>温暖化</a:t>
            </a:r>
            <a:r>
              <a:rPr lang="ja-JP" altLang="en-US" sz="2000" b="1" dirty="0" smtClean="0">
                <a:latin typeface="Times New Roman" pitchFamily="18" charset="0"/>
                <a:cs typeface="Times New Roman" pitchFamily="18" charset="0"/>
              </a:rPr>
              <a:t>気候の前期実験・後期実験で抽出された台風のうち、次の条件</a:t>
            </a:r>
            <a:r>
              <a:rPr lang="ja-JP" altLang="en-US" sz="2000" b="1" dirty="0" smtClean="0">
                <a:latin typeface="Times New Roman" pitchFamily="18" charset="0"/>
                <a:cs typeface="Times New Roman" pitchFamily="18" charset="0"/>
              </a:rPr>
              <a:t>で選択した台風について、</a:t>
            </a:r>
            <a:r>
              <a:rPr lang="ja-JP" altLang="en-US" sz="2000" b="1" dirty="0" smtClean="0">
                <a:latin typeface="Times New Roman" pitchFamily="18" charset="0"/>
                <a:cs typeface="Times New Roman" pitchFamily="18" charset="0"/>
              </a:rPr>
              <a:t>雲解像モデル</a:t>
            </a:r>
            <a:r>
              <a:rPr lang="en-US" altLang="ja-JP" sz="2000" b="1" dirty="0" smtClean="0">
                <a:latin typeface="Times New Roman" pitchFamily="18" charset="0"/>
                <a:cs typeface="Times New Roman" pitchFamily="18" charset="0"/>
              </a:rPr>
              <a:t>CReSS</a:t>
            </a:r>
            <a:r>
              <a:rPr lang="ja-JP" altLang="en-US" sz="2000" b="1" dirty="0" smtClean="0">
                <a:latin typeface="Times New Roman" pitchFamily="18" charset="0"/>
                <a:cs typeface="Times New Roman" pitchFamily="18" charset="0"/>
              </a:rPr>
              <a:t>を用いたシミュレーション</a:t>
            </a:r>
            <a:r>
              <a:rPr lang="ja-JP" altLang="en-US" sz="2000" b="1" dirty="0" smtClean="0">
                <a:latin typeface="Times New Roman" pitchFamily="18" charset="0"/>
                <a:cs typeface="Times New Roman" pitchFamily="18" charset="0"/>
              </a:rPr>
              <a:t>実験を実施した。</a:t>
            </a:r>
            <a:r>
              <a:rPr lang="en-US" altLang="ja-JP" dirty="0" smtClean="0">
                <a:latin typeface="Times New Roman" pitchFamily="18" charset="0"/>
                <a:cs typeface="Times New Roman" pitchFamily="18" charset="0"/>
              </a:rPr>
              <a:t>(</a:t>
            </a:r>
            <a:r>
              <a:rPr lang="ja-JP" altLang="en-US" dirty="0" smtClean="0">
                <a:latin typeface="Times New Roman" pitchFamily="18" charset="0"/>
                <a:cs typeface="Times New Roman" pitchFamily="18" charset="0"/>
              </a:rPr>
              <a:t>ただし近未来気候は後期実験のみで事例数が少なく、ここでは示さない。）</a:t>
            </a:r>
            <a:endParaRPr lang="ja-JP" altLang="en-US" dirty="0" smtClean="0">
              <a:latin typeface="Times New Roman" pitchFamily="18" charset="0"/>
              <a:cs typeface="Times New Roman" pitchFamily="18" charset="0"/>
            </a:endParaRPr>
          </a:p>
        </p:txBody>
      </p:sp>
      <p:sp>
        <p:nvSpPr>
          <p:cNvPr id="43012" name="Text Box 5"/>
          <p:cNvSpPr txBox="1">
            <a:spLocks noChangeArrowheads="1"/>
          </p:cNvSpPr>
          <p:nvPr/>
        </p:nvSpPr>
        <p:spPr bwMode="auto">
          <a:xfrm>
            <a:off x="304800" y="4876800"/>
            <a:ext cx="4038600" cy="457200"/>
          </a:xfrm>
          <a:prstGeom prst="rect">
            <a:avLst/>
          </a:prstGeom>
          <a:noFill/>
          <a:ln w="9525">
            <a:noFill/>
            <a:miter lim="800000"/>
            <a:headEnd/>
            <a:tailEnd/>
          </a:ln>
        </p:spPr>
        <p:txBody>
          <a:bodyPr>
            <a:spAutoFit/>
          </a:bodyPr>
          <a:lstStyle/>
          <a:p>
            <a:pPr fontAlgn="base">
              <a:spcBef>
                <a:spcPct val="50000"/>
              </a:spcBef>
              <a:spcAft>
                <a:spcPct val="0"/>
              </a:spcAft>
            </a:pPr>
            <a:endParaRPr lang="ja-JP" altLang="en-US" smtClean="0">
              <a:solidFill>
                <a:srgbClr val="000000"/>
              </a:solidFill>
              <a:latin typeface="Times New Roman" pitchFamily="18" charset="0"/>
            </a:endParaRPr>
          </a:p>
        </p:txBody>
      </p:sp>
      <p:sp>
        <p:nvSpPr>
          <p:cNvPr id="43013" name="Text Box 6"/>
          <p:cNvSpPr txBox="1">
            <a:spLocks noChangeArrowheads="1"/>
          </p:cNvSpPr>
          <p:nvPr/>
        </p:nvSpPr>
        <p:spPr bwMode="auto">
          <a:xfrm>
            <a:off x="0" y="2204864"/>
            <a:ext cx="4343400" cy="3140075"/>
          </a:xfrm>
          <a:prstGeom prst="rect">
            <a:avLst/>
          </a:prstGeom>
          <a:noFill/>
          <a:ln w="9525">
            <a:noFill/>
            <a:miter lim="800000"/>
            <a:headEnd/>
            <a:tailEnd/>
          </a:ln>
        </p:spPr>
        <p:txBody>
          <a:bodyPr>
            <a:spAutoFit/>
          </a:bodyPr>
          <a:lstStyle/>
          <a:p>
            <a:pPr marL="457200" indent="-457200" fontAlgn="base">
              <a:spcBef>
                <a:spcPct val="0"/>
              </a:spcBef>
              <a:spcAft>
                <a:spcPct val="0"/>
              </a:spcAft>
              <a:buFontTx/>
              <a:buAutoNum type="arabicPeriod"/>
            </a:pPr>
            <a:r>
              <a:rPr lang="ja-JP" altLang="en-US" sz="2000" b="1" dirty="0" smtClean="0">
                <a:latin typeface="Times New Roman" pitchFamily="18" charset="0"/>
              </a:rPr>
              <a:t>台風のライフタイムの中で、最低中心地上気圧が970</a:t>
            </a:r>
            <a:r>
              <a:rPr lang="en-US" altLang="ja-JP" sz="2000" b="1" dirty="0" smtClean="0">
                <a:latin typeface="Times New Roman" pitchFamily="18" charset="0"/>
              </a:rPr>
              <a:t>hPa</a:t>
            </a:r>
            <a:r>
              <a:rPr lang="ja-JP" altLang="en-US" sz="2000" b="1" dirty="0" smtClean="0">
                <a:latin typeface="Times New Roman" pitchFamily="18" charset="0"/>
              </a:rPr>
              <a:t>以下になること。（発達した強い台風であること。） </a:t>
            </a:r>
          </a:p>
          <a:p>
            <a:pPr marL="457200" indent="-457200" fontAlgn="base">
              <a:spcBef>
                <a:spcPct val="0"/>
              </a:spcBef>
              <a:spcAft>
                <a:spcPct val="0"/>
              </a:spcAft>
              <a:buFontTx/>
              <a:buAutoNum type="arabicPeriod"/>
            </a:pPr>
            <a:r>
              <a:rPr lang="ja-JP" altLang="en-US" sz="2000" b="1" dirty="0" smtClean="0">
                <a:latin typeface="Times New Roman" pitchFamily="18" charset="0"/>
              </a:rPr>
              <a:t>そのときの中心の位置が、東経120－150度、北緯20－45度の領域(図中の緑の枠)にあること。（シミュレーションを行うために、十分データがある領域に最発達時があること。） </a:t>
            </a:r>
          </a:p>
        </p:txBody>
      </p:sp>
      <p:pic>
        <p:nvPicPr>
          <p:cNvPr id="43015" name="Picture 4" descr="C:\Documents and Settings\Administrator\My Documents\PR\home_page\public_html\kakushin\member\kenkyu\kadai4\figs01\06SF_GIF\SF0A_2074-2087_T2716_2087052918_2087061018.gif"/>
          <p:cNvPicPr>
            <a:picLocks noChangeAspect="1" noChangeArrowheads="1"/>
          </p:cNvPicPr>
          <p:nvPr/>
        </p:nvPicPr>
        <p:blipFill>
          <a:blip r:embed="rId2" cstate="print"/>
          <a:srcRect l="7505" t="7871" r="13566" b="4347"/>
          <a:stretch>
            <a:fillRect/>
          </a:stretch>
        </p:blipFill>
        <p:spPr bwMode="auto">
          <a:xfrm>
            <a:off x="4283968" y="2420888"/>
            <a:ext cx="4608512" cy="3960440"/>
          </a:xfrm>
          <a:prstGeom prst="rect">
            <a:avLst/>
          </a:prstGeom>
          <a:noFill/>
          <a:ln w="9525">
            <a:noFill/>
            <a:miter lim="800000"/>
            <a:headEnd/>
            <a:tailEnd/>
          </a:ln>
        </p:spPr>
      </p:pic>
      <p:sp>
        <p:nvSpPr>
          <p:cNvPr id="43016" name="AutoShape 7"/>
          <p:cNvSpPr>
            <a:spLocks noChangeArrowheads="1"/>
          </p:cNvSpPr>
          <p:nvPr/>
        </p:nvSpPr>
        <p:spPr bwMode="auto">
          <a:xfrm>
            <a:off x="7236296" y="6021288"/>
            <a:ext cx="1295400" cy="360040"/>
          </a:xfrm>
          <a:prstGeom prst="wedgeRectCallout">
            <a:avLst>
              <a:gd name="adj1" fmla="val -129544"/>
              <a:gd name="adj2" fmla="val -170729"/>
            </a:avLst>
          </a:prstGeom>
          <a:solidFill>
            <a:srgbClr val="99FFCC"/>
          </a:solidFill>
          <a:ln w="19050">
            <a:solidFill>
              <a:srgbClr val="000066"/>
            </a:solidFill>
            <a:miter lim="800000"/>
            <a:headEnd/>
            <a:tailEnd/>
          </a:ln>
        </p:spPr>
        <p:txBody>
          <a:bodyPr/>
          <a:lstStyle/>
          <a:p>
            <a:pPr algn="ctr" fontAlgn="base">
              <a:spcBef>
                <a:spcPct val="0"/>
              </a:spcBef>
              <a:spcAft>
                <a:spcPct val="0"/>
              </a:spcAft>
            </a:pPr>
            <a:r>
              <a:rPr lang="ja-JP" altLang="en-US" b="1" dirty="0" smtClean="0">
                <a:solidFill>
                  <a:srgbClr val="FF0000"/>
                </a:solidFill>
                <a:latin typeface="Times New Roman" pitchFamily="18" charset="0"/>
              </a:rPr>
              <a:t>データ領域</a:t>
            </a:r>
          </a:p>
        </p:txBody>
      </p:sp>
      <p:sp>
        <p:nvSpPr>
          <p:cNvPr id="43017" name="AutoShape 8"/>
          <p:cNvSpPr>
            <a:spLocks noChangeArrowheads="1"/>
          </p:cNvSpPr>
          <p:nvPr/>
        </p:nvSpPr>
        <p:spPr bwMode="auto">
          <a:xfrm>
            <a:off x="7524328" y="4437112"/>
            <a:ext cx="1295400" cy="360040"/>
          </a:xfrm>
          <a:prstGeom prst="wedgeRectCallout">
            <a:avLst>
              <a:gd name="adj1" fmla="val -63859"/>
              <a:gd name="adj2" fmla="val -127517"/>
            </a:avLst>
          </a:prstGeom>
          <a:solidFill>
            <a:srgbClr val="66FF66"/>
          </a:solidFill>
          <a:ln w="19050">
            <a:solidFill>
              <a:srgbClr val="009900"/>
            </a:solidFill>
            <a:miter lim="800000"/>
            <a:headEnd/>
            <a:tailEnd/>
          </a:ln>
        </p:spPr>
        <p:txBody>
          <a:bodyPr/>
          <a:lstStyle/>
          <a:p>
            <a:pPr algn="ctr" fontAlgn="base">
              <a:spcBef>
                <a:spcPct val="0"/>
              </a:spcBef>
              <a:spcAft>
                <a:spcPct val="0"/>
              </a:spcAft>
            </a:pPr>
            <a:r>
              <a:rPr lang="ja-JP" altLang="en-US" b="1" smtClean="0">
                <a:solidFill>
                  <a:srgbClr val="FF0000"/>
                </a:solidFill>
                <a:latin typeface="Times New Roman" pitchFamily="18" charset="0"/>
              </a:rPr>
              <a:t>対象領域</a:t>
            </a:r>
          </a:p>
        </p:txBody>
      </p:sp>
      <p:sp>
        <p:nvSpPr>
          <p:cNvPr id="43018" name="Line 9"/>
          <p:cNvSpPr>
            <a:spLocks noChangeShapeType="1"/>
          </p:cNvSpPr>
          <p:nvPr/>
        </p:nvSpPr>
        <p:spPr bwMode="auto">
          <a:xfrm>
            <a:off x="5940152" y="4725144"/>
            <a:ext cx="914400" cy="685800"/>
          </a:xfrm>
          <a:prstGeom prst="line">
            <a:avLst/>
          </a:prstGeom>
          <a:noFill/>
          <a:ln w="38100">
            <a:solidFill>
              <a:srgbClr val="FF0000"/>
            </a:solidFill>
            <a:round/>
            <a:headEnd type="triangle" w="med" len="med"/>
            <a:tailEnd type="triangle" w="med" len="med"/>
          </a:ln>
        </p:spPr>
        <p:txBody>
          <a:bodyPr/>
          <a:lstStyle/>
          <a:p>
            <a:pPr fontAlgn="base">
              <a:spcBef>
                <a:spcPct val="0"/>
              </a:spcBef>
              <a:spcAft>
                <a:spcPct val="0"/>
              </a:spcAft>
            </a:pPr>
            <a:endParaRPr lang="ja-JP" altLang="en-US" sz="2000" b="1" smtClean="0">
              <a:solidFill>
                <a:prstClr val="black"/>
              </a:solidFill>
              <a:latin typeface="Arial" charset="0"/>
              <a:ea typeface="ＭＳ ゴシック" pitchFamily="49" charset="-128"/>
            </a:endParaRPr>
          </a:p>
        </p:txBody>
      </p:sp>
      <p:sp>
        <p:nvSpPr>
          <p:cNvPr id="24588" name="Text Box 12"/>
          <p:cNvSpPr txBox="1">
            <a:spLocks noChangeArrowheads="1"/>
          </p:cNvSpPr>
          <p:nvPr/>
        </p:nvSpPr>
        <p:spPr bwMode="auto">
          <a:xfrm>
            <a:off x="76200" y="5517232"/>
            <a:ext cx="4310063" cy="965200"/>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spAutoFit/>
          </a:bodyPr>
          <a:lstStyle/>
          <a:p>
            <a:pPr fontAlgn="base">
              <a:spcBef>
                <a:spcPct val="0"/>
              </a:spcBef>
              <a:spcAft>
                <a:spcPct val="0"/>
              </a:spcAft>
            </a:pPr>
            <a:r>
              <a:rPr lang="ja-JP" altLang="en-US" sz="2800" dirty="0" smtClean="0">
                <a:solidFill>
                  <a:schemeClr val="bg1"/>
                </a:solidFill>
                <a:latin typeface="Times New Roman" pitchFamily="18" charset="0"/>
              </a:rPr>
              <a:t>現在気候：3</a:t>
            </a:r>
            <a:r>
              <a:rPr lang="en-US" altLang="ja-JP" sz="2800" dirty="0" smtClean="0">
                <a:solidFill>
                  <a:schemeClr val="bg1"/>
                </a:solidFill>
                <a:latin typeface="Times New Roman" pitchFamily="18" charset="0"/>
              </a:rPr>
              <a:t>0</a:t>
            </a:r>
            <a:r>
              <a:rPr lang="ja-JP" altLang="en-US" sz="2800" dirty="0" smtClean="0">
                <a:solidFill>
                  <a:schemeClr val="bg1"/>
                </a:solidFill>
                <a:latin typeface="Times New Roman" pitchFamily="18" charset="0"/>
              </a:rPr>
              <a:t>事例の台風</a:t>
            </a:r>
          </a:p>
          <a:p>
            <a:pPr fontAlgn="base">
              <a:spcBef>
                <a:spcPct val="0"/>
              </a:spcBef>
              <a:spcAft>
                <a:spcPct val="0"/>
              </a:spcAft>
            </a:pPr>
            <a:r>
              <a:rPr lang="ja-JP" altLang="en-US" sz="2800" dirty="0" smtClean="0">
                <a:solidFill>
                  <a:schemeClr val="bg1"/>
                </a:solidFill>
                <a:latin typeface="Times New Roman" pitchFamily="18" charset="0"/>
              </a:rPr>
              <a:t>温暖化気候：3</a:t>
            </a:r>
            <a:r>
              <a:rPr lang="en-US" altLang="ja-JP" sz="2800" dirty="0" smtClean="0">
                <a:solidFill>
                  <a:schemeClr val="bg1"/>
                </a:solidFill>
                <a:latin typeface="Times New Roman" pitchFamily="18" charset="0"/>
              </a:rPr>
              <a:t>0</a:t>
            </a:r>
            <a:r>
              <a:rPr lang="ja-JP" altLang="en-US" sz="2800" dirty="0" smtClean="0">
                <a:solidFill>
                  <a:schemeClr val="bg1"/>
                </a:solidFill>
                <a:latin typeface="Times New Roman" pitchFamily="18" charset="0"/>
              </a:rPr>
              <a:t>事例の台風</a:t>
            </a:r>
          </a:p>
        </p:txBody>
      </p:sp>
      <p:sp>
        <p:nvSpPr>
          <p:cNvPr id="11" name="AutoShape 8"/>
          <p:cNvSpPr>
            <a:spLocks noChangeArrowheads="1"/>
          </p:cNvSpPr>
          <p:nvPr/>
        </p:nvSpPr>
        <p:spPr bwMode="auto">
          <a:xfrm>
            <a:off x="4788024" y="5085184"/>
            <a:ext cx="1224136" cy="360040"/>
          </a:xfrm>
          <a:prstGeom prst="wedgeRectCallout">
            <a:avLst>
              <a:gd name="adj1" fmla="val 78024"/>
              <a:gd name="adj2" fmla="val -48727"/>
            </a:avLst>
          </a:prstGeom>
          <a:solidFill>
            <a:srgbClr val="FF0000"/>
          </a:solidFill>
          <a:ln w="19050">
            <a:solidFill>
              <a:srgbClr val="FF0000"/>
            </a:solidFill>
            <a:miter lim="800000"/>
            <a:headEnd/>
            <a:tailEnd/>
          </a:ln>
        </p:spPr>
        <p:txBody>
          <a:bodyPr/>
          <a:lstStyle/>
          <a:p>
            <a:pPr algn="ctr" fontAlgn="base">
              <a:spcBef>
                <a:spcPct val="0"/>
              </a:spcBef>
              <a:spcAft>
                <a:spcPct val="0"/>
              </a:spcAft>
            </a:pPr>
            <a:r>
              <a:rPr lang="ja-JP" altLang="en-US" b="1" dirty="0" smtClean="0">
                <a:solidFill>
                  <a:schemeClr val="bg1"/>
                </a:solidFill>
                <a:latin typeface="Times New Roman" pitchFamily="18" charset="0"/>
              </a:rPr>
              <a:t>計算期間</a:t>
            </a:r>
            <a:endParaRPr lang="ja-JP" altLang="en-US" b="1" dirty="0" smtClean="0">
              <a:solidFill>
                <a:schemeClr val="bg1"/>
              </a:solidFill>
              <a:latin typeface="Times New Roman" pitchFamily="18" charset="0"/>
            </a:endParaRPr>
          </a:p>
        </p:txBody>
      </p:sp>
    </p:spTree>
    <p:extLst>
      <p:ext uri="{BB962C8B-B14F-4D97-AF65-F5344CB8AC3E}">
        <p14:creationId xmlns="" xmlns:p14="http://schemas.microsoft.com/office/powerpoint/2010/main" val="26028074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23528" y="76200"/>
            <a:ext cx="8388424" cy="472480"/>
          </a:xfrm>
          <a:gradFill rotWithShape="0">
            <a:gsLst>
              <a:gs pos="0">
                <a:srgbClr val="003300"/>
              </a:gs>
              <a:gs pos="100000">
                <a:srgbClr val="339966"/>
              </a:gs>
            </a:gsLst>
            <a:lin ang="5400000" scaled="1"/>
          </a:gradFill>
          <a:ln w="25400">
            <a:solidFill>
              <a:srgbClr val="339966"/>
            </a:solidFill>
          </a:ln>
        </p:spPr>
        <p:txBody>
          <a:bodyPr/>
          <a:lstStyle/>
          <a:p>
            <a:r>
              <a:rPr lang="ja-JP" altLang="en-US" sz="3600" b="1" dirty="0" smtClean="0">
                <a:solidFill>
                  <a:schemeClr val="bg1"/>
                </a:solidFill>
              </a:rPr>
              <a:t> </a:t>
            </a:r>
            <a:r>
              <a:rPr lang="ja-JP" altLang="en-US" sz="2400" b="1" dirty="0" smtClean="0">
                <a:solidFill>
                  <a:schemeClr val="bg1"/>
                </a:solidFill>
              </a:rPr>
              <a:t>雲解像モデルを用いた現在</a:t>
            </a:r>
            <a:r>
              <a:rPr lang="ja-JP" altLang="en-US" sz="2400" b="1" dirty="0" smtClean="0">
                <a:solidFill>
                  <a:schemeClr val="bg1"/>
                </a:solidFill>
              </a:rPr>
              <a:t>・温暖化・</a:t>
            </a:r>
            <a:r>
              <a:rPr lang="ja-JP" altLang="en-US" sz="2400" b="1" dirty="0" smtClean="0">
                <a:solidFill>
                  <a:schemeClr val="bg1"/>
                </a:solidFill>
              </a:rPr>
              <a:t>近未来気候の台風実験</a:t>
            </a:r>
          </a:p>
        </p:txBody>
      </p:sp>
      <p:sp>
        <p:nvSpPr>
          <p:cNvPr id="62467" name="Text Box 3"/>
          <p:cNvSpPr txBox="1">
            <a:spLocks noChangeArrowheads="1"/>
          </p:cNvSpPr>
          <p:nvPr/>
        </p:nvSpPr>
        <p:spPr bwMode="auto">
          <a:xfrm>
            <a:off x="611560" y="620688"/>
            <a:ext cx="7875984" cy="6137770"/>
          </a:xfrm>
          <a:prstGeom prst="rect">
            <a:avLst/>
          </a:prstGeom>
          <a:noFill/>
          <a:ln w="9525">
            <a:noFill/>
            <a:miter lim="800000"/>
            <a:headEnd/>
            <a:tailEnd/>
          </a:ln>
          <a:effectLst/>
        </p:spPr>
        <p:txBody>
          <a:bodyPr wrap="square">
            <a:spAutoFit/>
          </a:bodyPr>
          <a:lstStyle/>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計算領域 : </a:t>
            </a:r>
            <a:r>
              <a:rPr lang="ja-JP" altLang="en-US" sz="2400" b="1" dirty="0" smtClean="0">
                <a:latin typeface="Times New Roman" pitchFamily="18" charset="0"/>
              </a:rPr>
              <a:t>移動する台風を十分おおう領域</a:t>
            </a: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水平格子解像度: </a:t>
            </a:r>
            <a:r>
              <a:rPr lang="ja-JP" altLang="en-US" sz="2400" b="1" dirty="0" smtClean="0">
                <a:latin typeface="Times New Roman" pitchFamily="18" charset="0"/>
              </a:rPr>
              <a:t>2 </a:t>
            </a:r>
            <a:r>
              <a:rPr lang="en-US" altLang="ja-JP" sz="2400" b="1" dirty="0" smtClean="0">
                <a:latin typeface="Times New Roman" pitchFamily="18" charset="0"/>
              </a:rPr>
              <a:t>km </a:t>
            </a: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鉛直格子数: </a:t>
            </a:r>
            <a:r>
              <a:rPr lang="ja-JP" altLang="en-US" sz="2400" b="1" dirty="0" smtClean="0">
                <a:latin typeface="Times New Roman" pitchFamily="18" charset="0"/>
              </a:rPr>
              <a:t>67</a:t>
            </a: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鉛直格子間隔: </a:t>
            </a:r>
            <a:r>
              <a:rPr lang="ja-JP" altLang="en-US" sz="2400" b="1" dirty="0" smtClean="0">
                <a:latin typeface="Times New Roman" pitchFamily="18" charset="0"/>
              </a:rPr>
              <a:t>200 ～450 </a:t>
            </a:r>
            <a:r>
              <a:rPr lang="en-US" altLang="ja-JP" sz="2400" b="1" dirty="0" smtClean="0">
                <a:latin typeface="Times New Roman" pitchFamily="18" charset="0"/>
              </a:rPr>
              <a:t>m</a:t>
            </a: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積分期間: </a:t>
            </a:r>
            <a:r>
              <a:rPr lang="en-US" altLang="ja-JP" sz="2400" b="1" dirty="0" smtClean="0">
                <a:latin typeface="Times New Roman" pitchFamily="18" charset="0"/>
              </a:rPr>
              <a:t>GCM</a:t>
            </a:r>
            <a:r>
              <a:rPr lang="ja-JP" altLang="en-US" sz="2400" b="1" dirty="0" smtClean="0">
                <a:latin typeface="Times New Roman" pitchFamily="18" charset="0"/>
              </a:rPr>
              <a:t>で最低気圧になる時刻から３日前または</a:t>
            </a:r>
            <a:r>
              <a:rPr lang="en-US" altLang="ja-JP" sz="2400" b="1" dirty="0" smtClean="0">
                <a:latin typeface="Times New Roman" pitchFamily="18" charset="0"/>
              </a:rPr>
              <a:t>970hPa</a:t>
            </a:r>
            <a:r>
              <a:rPr lang="ja-JP" altLang="en-US" sz="2400" b="1" dirty="0" smtClean="0">
                <a:latin typeface="Times New Roman" pitchFamily="18" charset="0"/>
              </a:rPr>
              <a:t>到達前から、１～２日後まで積分</a:t>
            </a:r>
            <a:endParaRPr lang="en-US" altLang="ja-JP" sz="2400" b="1" dirty="0" smtClean="0">
              <a:latin typeface="Times New Roman" pitchFamily="18" charset="0"/>
            </a:endParaRP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地形と</a:t>
            </a:r>
            <a:r>
              <a:rPr lang="en-US" altLang="ja-JP" sz="2400" b="1" dirty="0" smtClean="0">
                <a:solidFill>
                  <a:srgbClr val="003600"/>
                </a:solidFill>
                <a:latin typeface="Times New Roman" pitchFamily="18" charset="0"/>
              </a:rPr>
              <a:t>SST: </a:t>
            </a:r>
            <a:r>
              <a:rPr lang="ja-JP" altLang="en-US" sz="2400" b="1" dirty="0" smtClean="0">
                <a:latin typeface="Times New Roman" pitchFamily="18" charset="0"/>
              </a:rPr>
              <a:t>実地形。</a:t>
            </a:r>
            <a:r>
              <a:rPr lang="en-US" altLang="ja-JP" sz="2400" b="1" dirty="0" smtClean="0">
                <a:latin typeface="Times New Roman" pitchFamily="18" charset="0"/>
              </a:rPr>
              <a:t>GCM</a:t>
            </a:r>
            <a:r>
              <a:rPr lang="ja-JP" altLang="en-US" sz="2400" b="1" dirty="0" smtClean="0">
                <a:latin typeface="Times New Roman" pitchFamily="18" charset="0"/>
              </a:rPr>
              <a:t>の出力</a:t>
            </a:r>
            <a:r>
              <a:rPr lang="en-US" altLang="ja-JP" sz="2400" b="1" dirty="0" smtClean="0">
                <a:latin typeface="Times New Roman" pitchFamily="18" charset="0"/>
              </a:rPr>
              <a:t>SST。</a:t>
            </a: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初期値・境界値 : </a:t>
            </a:r>
            <a:r>
              <a:rPr lang="en-US" altLang="ja-JP" sz="2400" b="1" dirty="0" smtClean="0">
                <a:latin typeface="Times New Roman" pitchFamily="18" charset="0"/>
              </a:rPr>
              <a:t>MRI GSM 20km </a:t>
            </a:r>
            <a:r>
              <a:rPr lang="ja-JP" altLang="en-US" sz="2400" b="1" dirty="0" smtClean="0">
                <a:latin typeface="Times New Roman" pitchFamily="18" charset="0"/>
              </a:rPr>
              <a:t>前期・後期実験。</a:t>
            </a: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雲物理過程: </a:t>
            </a:r>
            <a:r>
              <a:rPr lang="ja-JP" altLang="en-US" sz="2400" b="1" dirty="0" smtClean="0">
                <a:latin typeface="Times New Roman" pitchFamily="18" charset="0"/>
              </a:rPr>
              <a:t>冷たい雨のバルクパラメタリゼーション</a:t>
            </a:r>
            <a:endParaRPr lang="en-US" altLang="ja-JP" sz="2400" b="1" dirty="0" smtClean="0">
              <a:latin typeface="Times New Roman" pitchFamily="18" charset="0"/>
            </a:endParaRP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放射過程：</a:t>
            </a:r>
            <a:r>
              <a:rPr lang="en-US" altLang="ja-JP" sz="2400" b="1" dirty="0" smtClean="0">
                <a:latin typeface="Times New Roman" pitchFamily="18" charset="0"/>
              </a:rPr>
              <a:t>MSTRNX</a:t>
            </a:r>
            <a:endParaRPr lang="ja-JP" altLang="en-US" sz="2400" b="1" dirty="0" smtClean="0">
              <a:latin typeface="Times New Roman" pitchFamily="18" charset="0"/>
            </a:endParaRP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海洋モデル: </a:t>
            </a:r>
            <a:r>
              <a:rPr lang="ja-JP" altLang="en-US" sz="2400" b="1" dirty="0" smtClean="0">
                <a:latin typeface="Times New Roman" pitchFamily="18" charset="0"/>
              </a:rPr>
              <a:t>1次元拡散モデル (60 </a:t>
            </a:r>
            <a:r>
              <a:rPr lang="en-US" altLang="ja-JP" sz="2400" b="1" dirty="0" smtClean="0">
                <a:latin typeface="Times New Roman" pitchFamily="18" charset="0"/>
              </a:rPr>
              <a:t>layers, 30m)</a:t>
            </a:r>
          </a:p>
          <a:p>
            <a:pPr fontAlgn="base">
              <a:lnSpc>
                <a:spcPct val="120000"/>
              </a:lnSpc>
              <a:spcBef>
                <a:spcPct val="0"/>
              </a:spcBef>
              <a:spcAft>
                <a:spcPts val="600"/>
              </a:spcAft>
              <a:buClr>
                <a:srgbClr val="339966"/>
              </a:buClr>
              <a:buFont typeface="Wingdings" pitchFamily="2" charset="2"/>
              <a:buChar char="u"/>
            </a:pPr>
            <a:r>
              <a:rPr lang="ja-JP" altLang="en-US" sz="2400" b="1" dirty="0" smtClean="0">
                <a:solidFill>
                  <a:srgbClr val="003600"/>
                </a:solidFill>
                <a:latin typeface="Times New Roman" pitchFamily="18" charset="0"/>
              </a:rPr>
              <a:t>陸面モデル: </a:t>
            </a:r>
            <a:r>
              <a:rPr lang="ja-JP" altLang="en-US" sz="2400" b="1" dirty="0" smtClean="0">
                <a:latin typeface="Times New Roman" pitchFamily="18" charset="0"/>
              </a:rPr>
              <a:t>1次元熱伝導モデル (60 </a:t>
            </a:r>
            <a:r>
              <a:rPr lang="en-US" altLang="ja-JP" sz="2400" b="1" dirty="0" smtClean="0">
                <a:latin typeface="Times New Roman" pitchFamily="18" charset="0"/>
              </a:rPr>
              <a:t>layers, 9m)</a:t>
            </a:r>
          </a:p>
        </p:txBody>
      </p:sp>
    </p:spTree>
    <p:extLst>
      <p:ext uri="{BB962C8B-B14F-4D97-AF65-F5344CB8AC3E}">
        <p14:creationId xmlns="" xmlns:p14="http://schemas.microsoft.com/office/powerpoint/2010/main" val="36545507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tsuboki\Documents\00Referred_Paper_Drafts\Supertyhpoon_Nature\投稿原稿_Nature_draft\Supertyphoon_figures\FIGS_PNG\figS1_CReSS_vs_AGCM.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31640" y="446634"/>
            <a:ext cx="6480720" cy="651075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テキスト ボックス 1"/>
          <p:cNvSpPr txBox="1"/>
          <p:nvPr/>
        </p:nvSpPr>
        <p:spPr>
          <a:xfrm>
            <a:off x="395536" y="106130"/>
            <a:ext cx="8275022" cy="461665"/>
          </a:xfrm>
          <a:prstGeom prst="rect">
            <a:avLst/>
          </a:prstGeom>
        </p:spPr>
        <p:style>
          <a:lnRef idx="0">
            <a:schemeClr val="accent4"/>
          </a:lnRef>
          <a:fillRef idx="3">
            <a:schemeClr val="accent4"/>
          </a:fillRef>
          <a:effectRef idx="3">
            <a:schemeClr val="accent4"/>
          </a:effectRef>
          <a:fontRef idx="minor">
            <a:schemeClr val="lt1"/>
          </a:fontRef>
        </p:style>
        <p:txBody>
          <a:bodyPr wrap="none" rtlCol="0">
            <a:spAutoFit/>
          </a:bodyPr>
          <a:lstStyle/>
          <a:p>
            <a:r>
              <a:rPr lang="en-US" altLang="ja-JP" sz="2400" b="1" dirty="0" smtClean="0">
                <a:solidFill>
                  <a:prstClr val="white"/>
                </a:solidFill>
                <a:latin typeface="Times New Roman" pitchFamily="18" charset="0"/>
                <a:ea typeface="ＭＳ ゴシック" pitchFamily="49" charset="-128"/>
                <a:cs typeface="Times New Roman" pitchFamily="18" charset="0"/>
              </a:rPr>
              <a:t>AGCM</a:t>
            </a:r>
            <a:r>
              <a:rPr lang="ja-JP" altLang="en-US" sz="2400" b="1" dirty="0" smtClean="0">
                <a:solidFill>
                  <a:prstClr val="white"/>
                </a:solidFill>
                <a:latin typeface="Times New Roman" pitchFamily="18" charset="0"/>
                <a:ea typeface="ＭＳ ゴシック" pitchFamily="49" charset="-128"/>
                <a:cs typeface="Times New Roman" pitchFamily="18" charset="0"/>
              </a:rPr>
              <a:t>と雲解像シミュレーションの最低中心気圧の散布図</a:t>
            </a:r>
            <a:endParaRPr lang="ja-JP" altLang="en-US" sz="2400" b="1" dirty="0">
              <a:solidFill>
                <a:prstClr val="white"/>
              </a:solidFill>
              <a:latin typeface="Times New Roman" pitchFamily="18" charset="0"/>
              <a:ea typeface="ＭＳ ゴシック" pitchFamily="49" charset="-128"/>
              <a:cs typeface="Times New Roman" pitchFamily="18" charset="0"/>
            </a:endParaRPr>
          </a:p>
        </p:txBody>
      </p:sp>
      <p:sp>
        <p:nvSpPr>
          <p:cNvPr id="5" name="テキスト ボックス 4"/>
          <p:cNvSpPr txBox="1"/>
          <p:nvPr/>
        </p:nvSpPr>
        <p:spPr>
          <a:xfrm>
            <a:off x="5076056" y="4896934"/>
            <a:ext cx="2529860" cy="954107"/>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ja-JP" altLang="en-US" sz="2800" b="1" dirty="0" smtClean="0">
                <a:solidFill>
                  <a:srgbClr val="FF0000"/>
                </a:solidFill>
                <a:latin typeface="Times New Roman" pitchFamily="18" charset="0"/>
                <a:cs typeface="Times New Roman" pitchFamily="18" charset="0"/>
              </a:rPr>
              <a:t>◆：温暖化気候</a:t>
            </a:r>
            <a:endParaRPr lang="en-US" altLang="ja-JP" sz="2800" b="1" dirty="0" smtClean="0">
              <a:solidFill>
                <a:srgbClr val="FF0000"/>
              </a:solidFill>
              <a:latin typeface="Times New Roman" pitchFamily="18" charset="0"/>
              <a:cs typeface="Times New Roman" pitchFamily="18" charset="0"/>
            </a:endParaRPr>
          </a:p>
          <a:p>
            <a:r>
              <a:rPr lang="ja-JP" altLang="en-US" sz="2800" b="1" dirty="0" smtClean="0">
                <a:solidFill>
                  <a:srgbClr val="00B050"/>
                </a:solidFill>
                <a:latin typeface="Times New Roman" pitchFamily="18" charset="0"/>
                <a:cs typeface="Times New Roman" pitchFamily="18" charset="0"/>
              </a:rPr>
              <a:t>■：現在気候</a:t>
            </a:r>
            <a:endParaRPr lang="ja-JP" altLang="en-US" sz="2800" b="1" dirty="0">
              <a:solidFill>
                <a:srgbClr val="00B050"/>
              </a:solidFill>
              <a:latin typeface="Times New Roman" pitchFamily="18" charset="0"/>
              <a:cs typeface="Times New Roman" pitchFamily="18" charset="0"/>
            </a:endParaRPr>
          </a:p>
        </p:txBody>
      </p:sp>
      <p:sp>
        <p:nvSpPr>
          <p:cNvPr id="6" name="テキスト ボックス 5"/>
          <p:cNvSpPr txBox="1"/>
          <p:nvPr/>
        </p:nvSpPr>
        <p:spPr>
          <a:xfrm>
            <a:off x="2483768" y="6381328"/>
            <a:ext cx="4786888" cy="400110"/>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ja-JP" altLang="en-US" sz="2000" dirty="0" smtClean="0">
                <a:solidFill>
                  <a:prstClr val="white"/>
                </a:solidFill>
              </a:rPr>
              <a:t>雲解像モデルにおける最低中心気圧 </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
        <p:nvSpPr>
          <p:cNvPr id="7" name="テキスト ボックス 6"/>
          <p:cNvSpPr txBox="1"/>
          <p:nvPr/>
        </p:nvSpPr>
        <p:spPr>
          <a:xfrm rot="16200000">
            <a:off x="-736714" y="3121091"/>
            <a:ext cx="4536819" cy="400110"/>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pPr algn="ctr"/>
            <a:r>
              <a:rPr lang="ja-JP" altLang="en-US" sz="2000" dirty="0" smtClean="0">
                <a:solidFill>
                  <a:prstClr val="white"/>
                </a:solidFill>
                <a:latin typeface="Times New Roman" pitchFamily="18" charset="0"/>
                <a:cs typeface="Times New Roman" pitchFamily="18" charset="0"/>
              </a:rPr>
              <a:t>全球モデルにおける最低中心気圧 </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tsuboki\Documents\00Referred_Paper_Drafts\Supertyhpoon_Nature\投稿原稿_Nature_draft\Supertyphoon_figures\FIGS_PNG\figS2_slp_vs_sst.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6381" y="697184"/>
            <a:ext cx="8220075" cy="597217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テキスト ボックス 1"/>
          <p:cNvSpPr txBox="1"/>
          <p:nvPr/>
        </p:nvSpPr>
        <p:spPr>
          <a:xfrm>
            <a:off x="2123728" y="260648"/>
            <a:ext cx="4801314" cy="461665"/>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ja-JP" altLang="en-US" sz="2400" dirty="0" smtClean="0">
                <a:solidFill>
                  <a:prstClr val="white"/>
                </a:solidFill>
                <a:latin typeface="ＭＳ ゴシック" pitchFamily="49" charset="-128"/>
                <a:ea typeface="ＭＳ ゴシック" pitchFamily="49" charset="-128"/>
              </a:rPr>
              <a:t>最低中心気圧と海面水温の散布図</a:t>
            </a:r>
            <a:endParaRPr lang="ja-JP" altLang="en-US" sz="2400" dirty="0">
              <a:solidFill>
                <a:prstClr val="white"/>
              </a:solidFill>
              <a:latin typeface="ＭＳ ゴシック" pitchFamily="49" charset="-128"/>
              <a:ea typeface="ＭＳ ゴシック" pitchFamily="49" charset="-128"/>
            </a:endParaRPr>
          </a:p>
        </p:txBody>
      </p:sp>
      <p:sp>
        <p:nvSpPr>
          <p:cNvPr id="4" name="テキスト ボックス 3"/>
          <p:cNvSpPr txBox="1"/>
          <p:nvPr/>
        </p:nvSpPr>
        <p:spPr>
          <a:xfrm>
            <a:off x="1619672" y="4509120"/>
            <a:ext cx="2529860" cy="954107"/>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ja-JP" altLang="en-US" sz="2800" b="1" dirty="0" smtClean="0">
                <a:solidFill>
                  <a:srgbClr val="FF0000"/>
                </a:solidFill>
                <a:latin typeface="Times New Roman" pitchFamily="18" charset="0"/>
                <a:cs typeface="Times New Roman" pitchFamily="18" charset="0"/>
              </a:rPr>
              <a:t>◆：温暖化気候</a:t>
            </a:r>
            <a:endParaRPr lang="en-US" altLang="ja-JP" sz="2800" b="1" dirty="0" smtClean="0">
              <a:solidFill>
                <a:srgbClr val="FF0000"/>
              </a:solidFill>
              <a:latin typeface="Times New Roman" pitchFamily="18" charset="0"/>
              <a:cs typeface="Times New Roman" pitchFamily="18" charset="0"/>
            </a:endParaRPr>
          </a:p>
          <a:p>
            <a:r>
              <a:rPr lang="ja-JP" altLang="en-US" sz="2800" b="1" dirty="0" smtClean="0">
                <a:solidFill>
                  <a:srgbClr val="00B050"/>
                </a:solidFill>
                <a:latin typeface="Times New Roman" pitchFamily="18" charset="0"/>
                <a:cs typeface="Times New Roman" pitchFamily="18" charset="0"/>
              </a:rPr>
              <a:t>■：現在気候</a:t>
            </a:r>
            <a:endParaRPr lang="ja-JP" altLang="en-US" sz="2800" b="1" dirty="0">
              <a:solidFill>
                <a:srgbClr val="00B050"/>
              </a:solidFill>
              <a:latin typeface="Times New Roman" pitchFamily="18" charset="0"/>
              <a:cs typeface="Times New Roman" pitchFamily="18" charset="0"/>
            </a:endParaRPr>
          </a:p>
        </p:txBody>
      </p:sp>
      <p:sp>
        <p:nvSpPr>
          <p:cNvPr id="5" name="テキスト ボックス 4"/>
          <p:cNvSpPr txBox="1"/>
          <p:nvPr/>
        </p:nvSpPr>
        <p:spPr>
          <a:xfrm>
            <a:off x="2771800" y="5949280"/>
            <a:ext cx="4565673" cy="400110"/>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ja-JP" altLang="en-US" sz="2000" dirty="0" smtClean="0">
                <a:solidFill>
                  <a:prstClr val="white"/>
                </a:solidFill>
              </a:rPr>
              <a:t>台風の生涯における最低中心気圧 </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
        <p:nvSpPr>
          <p:cNvPr id="6" name="テキスト ボックス 5"/>
          <p:cNvSpPr txBox="1"/>
          <p:nvPr/>
        </p:nvSpPr>
        <p:spPr>
          <a:xfrm rot="16200000">
            <a:off x="-1113369" y="2839185"/>
            <a:ext cx="3725699" cy="707886"/>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pPr algn="ctr"/>
            <a:r>
              <a:rPr lang="ja-JP" altLang="en-US" sz="2000" dirty="0" smtClean="0">
                <a:solidFill>
                  <a:prstClr val="white"/>
                </a:solidFill>
              </a:rPr>
              <a:t>初期値から最低中心</a:t>
            </a:r>
            <a:r>
              <a:rPr lang="ja-JP" altLang="en-US" sz="2000" dirty="0" smtClean="0">
                <a:solidFill>
                  <a:prstClr val="white"/>
                </a:solidFill>
              </a:rPr>
              <a:t>気圧の時刻</a:t>
            </a:r>
            <a:endParaRPr lang="en-US" altLang="ja-JP" sz="2000" dirty="0" smtClean="0">
              <a:solidFill>
                <a:prstClr val="white"/>
              </a:solidFill>
            </a:endParaRPr>
          </a:p>
          <a:p>
            <a:pPr algn="ctr"/>
            <a:r>
              <a:rPr lang="ja-JP" altLang="en-US" sz="2000" dirty="0" err="1" smtClean="0">
                <a:solidFill>
                  <a:prstClr val="white"/>
                </a:solidFill>
              </a:rPr>
              <a:t>までの</a:t>
            </a:r>
            <a:r>
              <a:rPr lang="ja-JP" altLang="en-US" sz="2000" dirty="0" smtClean="0">
                <a:solidFill>
                  <a:prstClr val="white"/>
                </a:solidFill>
              </a:rPr>
              <a:t>平均</a:t>
            </a:r>
            <a:r>
              <a:rPr lang="ja-JP" altLang="en-US" sz="2000" dirty="0" smtClean="0">
                <a:solidFill>
                  <a:prstClr val="white"/>
                </a:solidFill>
              </a:rPr>
              <a:t>の海面</a:t>
            </a:r>
            <a:r>
              <a:rPr lang="ja-JP" altLang="en-US" sz="2000" dirty="0" smtClean="0">
                <a:solidFill>
                  <a:prstClr val="white"/>
                </a:solidFill>
              </a:rPr>
              <a:t>水温</a:t>
            </a:r>
            <a:r>
              <a:rPr lang="en-US" altLang="ja-JP" sz="2000" dirty="0" smtClean="0">
                <a:solidFill>
                  <a:prstClr val="white"/>
                </a:solidFill>
                <a:latin typeface="Times New Roman" pitchFamily="18" charset="0"/>
                <a:cs typeface="Times New Roman" pitchFamily="18" charset="0"/>
              </a:rPr>
              <a:t>(</a:t>
            </a:r>
            <a:r>
              <a:rPr lang="ja-JP" altLang="en-US" sz="2000" dirty="0" smtClean="0">
                <a:solidFill>
                  <a:prstClr val="white"/>
                </a:solidFill>
                <a:latin typeface="Times New Roman" pitchFamily="18" charset="0"/>
                <a:cs typeface="Times New Roman" pitchFamily="18" charset="0"/>
              </a:rPr>
              <a:t>℃</a:t>
            </a:r>
            <a:r>
              <a:rPr lang="en-US" altLang="ja-JP" sz="2000" dirty="0" smtClean="0">
                <a:solidFill>
                  <a:prstClr val="white"/>
                </a:solidFill>
                <a:latin typeface="Times New Roman" pitchFamily="18" charset="0"/>
                <a:cs typeface="Times New Roman" pitchFamily="18" charset="0"/>
              </a:rPr>
              <a:t>)</a:t>
            </a:r>
            <a:endParaRPr lang="ja-JP" altLang="en-US" sz="2000" dirty="0">
              <a:solidFill>
                <a:prstClr val="white"/>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suboki\Documents\00Referred_Paper_Drafts\Supertyhpoon_Nature\投稿原稿_Nature_draft\Supertyphoon_figures\FIGS_PNG\fig01_present.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7544" y="595460"/>
            <a:ext cx="8220075" cy="585787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テキスト ボックス 1"/>
          <p:cNvSpPr txBox="1"/>
          <p:nvPr/>
        </p:nvSpPr>
        <p:spPr>
          <a:xfrm>
            <a:off x="909274" y="133794"/>
            <a:ext cx="7847020" cy="461665"/>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ja-JP" altLang="en-US" sz="2400" b="1" dirty="0" smtClean="0">
                <a:solidFill>
                  <a:prstClr val="white"/>
                </a:solidFill>
              </a:rPr>
              <a:t>現在気候の台風の最低中心気圧と最大地上風速の散布図</a:t>
            </a:r>
            <a:endParaRPr lang="ja-JP" altLang="en-US" sz="2400" b="1" dirty="0">
              <a:solidFill>
                <a:prstClr val="white"/>
              </a:solidFill>
            </a:endParaRPr>
          </a:p>
        </p:txBody>
      </p:sp>
      <p:sp>
        <p:nvSpPr>
          <p:cNvPr id="3" name="テキスト ボックス 2"/>
          <p:cNvSpPr txBox="1"/>
          <p:nvPr/>
        </p:nvSpPr>
        <p:spPr>
          <a:xfrm>
            <a:off x="3779912" y="764704"/>
            <a:ext cx="4628190" cy="1015663"/>
          </a:xfrm>
          <a:prstGeom prst="rect">
            <a:avLst/>
          </a:prstGeom>
        </p:spPr>
        <p:style>
          <a:lnRef idx="0">
            <a:schemeClr val="accent4"/>
          </a:lnRef>
          <a:fillRef idx="3">
            <a:schemeClr val="accent4"/>
          </a:fillRef>
          <a:effectRef idx="3">
            <a:schemeClr val="accent4"/>
          </a:effectRef>
          <a:fontRef idx="minor">
            <a:schemeClr val="lt1"/>
          </a:fontRef>
        </p:style>
        <p:txBody>
          <a:bodyPr wrap="none" rtlCol="0">
            <a:spAutoFit/>
          </a:bodyPr>
          <a:lstStyle/>
          <a:p>
            <a:r>
              <a:rPr lang="ja-JP" altLang="en-US" sz="2000" b="1" dirty="0" smtClean="0">
                <a:solidFill>
                  <a:prstClr val="white"/>
                </a:solidFill>
                <a:latin typeface="Times New Roman" pitchFamily="18" charset="0"/>
                <a:cs typeface="Times New Roman" pitchFamily="18" charset="0"/>
              </a:rPr>
              <a:t>■：雲解像シミュレーション</a:t>
            </a:r>
            <a:endParaRPr lang="en-US" altLang="ja-JP" sz="2000" b="1" dirty="0" smtClean="0">
              <a:solidFill>
                <a:prstClr val="white"/>
              </a:solidFill>
              <a:latin typeface="Times New Roman" pitchFamily="18" charset="0"/>
              <a:cs typeface="Times New Roman" pitchFamily="18" charset="0"/>
            </a:endParaRPr>
          </a:p>
          <a:p>
            <a:r>
              <a:rPr lang="ja-JP" altLang="en-US" sz="2000" b="1" dirty="0" smtClean="0">
                <a:solidFill>
                  <a:prstClr val="white"/>
                </a:solidFill>
                <a:latin typeface="Times New Roman" pitchFamily="18" charset="0"/>
                <a:cs typeface="Times New Roman" pitchFamily="18" charset="0"/>
              </a:rPr>
              <a:t>△：観測（気象庁ベストトラック）</a:t>
            </a:r>
            <a:endParaRPr lang="en-US" altLang="ja-JP" sz="2000" b="1" dirty="0" smtClean="0">
              <a:solidFill>
                <a:prstClr val="white"/>
              </a:solidFill>
              <a:latin typeface="Times New Roman" pitchFamily="18" charset="0"/>
              <a:cs typeface="Times New Roman" pitchFamily="18" charset="0"/>
            </a:endParaRPr>
          </a:p>
          <a:p>
            <a:r>
              <a:rPr lang="ja-JP" altLang="en-US" sz="2000" b="1" dirty="0" smtClean="0">
                <a:solidFill>
                  <a:prstClr val="white"/>
                </a:solidFill>
                <a:latin typeface="Times New Roman" pitchFamily="18" charset="0"/>
                <a:cs typeface="Times New Roman" pitchFamily="18" charset="0"/>
              </a:rPr>
              <a:t>破線：</a:t>
            </a:r>
            <a:r>
              <a:rPr lang="en-GB" altLang="ja-JP" sz="2000" b="1" dirty="0">
                <a:solidFill>
                  <a:prstClr val="white"/>
                </a:solidFill>
                <a:latin typeface="Times New Roman" pitchFamily="18" charset="0"/>
                <a:cs typeface="Times New Roman" pitchFamily="18" charset="0"/>
              </a:rPr>
              <a:t>Atkinson &amp; Holliday (1977)</a:t>
            </a:r>
            <a:r>
              <a:rPr lang="ja-JP" altLang="ja-JP" sz="2000" b="1" dirty="0">
                <a:solidFill>
                  <a:prstClr val="white"/>
                </a:solidFill>
                <a:latin typeface="Times New Roman" pitchFamily="18" charset="0"/>
                <a:cs typeface="Times New Roman" pitchFamily="18" charset="0"/>
              </a:rPr>
              <a:t>の関係</a:t>
            </a:r>
            <a:endParaRPr lang="ja-JP" altLang="en-US" sz="2000" b="1" dirty="0">
              <a:solidFill>
                <a:prstClr val="white"/>
              </a:solidFill>
              <a:latin typeface="Times New Roman" pitchFamily="18" charset="0"/>
              <a:cs typeface="Times New Roman" pitchFamily="18" charset="0"/>
            </a:endParaRPr>
          </a:p>
        </p:txBody>
      </p:sp>
      <p:sp>
        <p:nvSpPr>
          <p:cNvPr id="7" name="テキスト ボックス 6"/>
          <p:cNvSpPr txBox="1"/>
          <p:nvPr/>
        </p:nvSpPr>
        <p:spPr>
          <a:xfrm>
            <a:off x="2742631" y="5733256"/>
            <a:ext cx="4565673" cy="400110"/>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ja-JP" altLang="en-US" sz="2000" dirty="0" smtClean="0">
                <a:solidFill>
                  <a:prstClr val="white"/>
                </a:solidFill>
              </a:rPr>
              <a:t>台風の生涯における最低中心気圧 </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
        <p:nvSpPr>
          <p:cNvPr id="8" name="テキスト ボックス 7"/>
          <p:cNvSpPr txBox="1"/>
          <p:nvPr/>
        </p:nvSpPr>
        <p:spPr>
          <a:xfrm rot="16200000">
            <a:off x="-1472792" y="2921065"/>
            <a:ext cx="4568815" cy="400110"/>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ja-JP" altLang="en-US" sz="2000" dirty="0" smtClean="0">
                <a:solidFill>
                  <a:prstClr val="white"/>
                </a:solidFill>
              </a:rPr>
              <a:t>台風の生涯における最大地上風速  </a:t>
            </a:r>
            <a:r>
              <a:rPr lang="en-US" altLang="ja-JP" sz="2000" dirty="0" smtClean="0">
                <a:solidFill>
                  <a:prstClr val="white"/>
                </a:solidFill>
                <a:latin typeface="Times New Roman" pitchFamily="18" charset="0"/>
                <a:cs typeface="Times New Roman" pitchFamily="18" charset="0"/>
              </a:rPr>
              <a:t>(m/s)</a:t>
            </a:r>
            <a:endParaRPr lang="ja-JP" altLang="en-US" sz="2000" dirty="0">
              <a:solidFill>
                <a:prstClr val="white"/>
              </a:solidFill>
              <a:latin typeface="Times New Roman" pitchFamily="18" charset="0"/>
              <a:cs typeface="Times New Roman" pitchFamily="18" charset="0"/>
            </a:endParaRPr>
          </a:p>
        </p:txBody>
      </p:sp>
      <p:sp>
        <p:nvSpPr>
          <p:cNvPr id="9" name="線吹き出し 1 (枠付き) 8"/>
          <p:cNvSpPr/>
          <p:nvPr/>
        </p:nvSpPr>
        <p:spPr>
          <a:xfrm>
            <a:off x="2483768" y="3717032"/>
            <a:ext cx="2736304" cy="648072"/>
          </a:xfrm>
          <a:prstGeom prst="borderCallout1">
            <a:avLst>
              <a:gd name="adj1" fmla="val -1122"/>
              <a:gd name="adj2" fmla="val 49559"/>
              <a:gd name="adj3" fmla="val -131933"/>
              <a:gd name="adj4" fmla="val 92983"/>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altLang="ja-JP" b="1" i="1" dirty="0" err="1" smtClean="0">
                <a:solidFill>
                  <a:schemeClr val="bg1"/>
                </a:solidFill>
                <a:latin typeface="Times New Roman" pitchFamily="18" charset="0"/>
                <a:ea typeface="ＭＳ ゴシック" pitchFamily="49" charset="-128"/>
                <a:cs typeface="Times New Roman" pitchFamily="18" charset="0"/>
              </a:rPr>
              <a:t>v</a:t>
            </a:r>
            <a:r>
              <a:rPr lang="en-GB" altLang="ja-JP" b="1" i="1" baseline="-25000" dirty="0" err="1" smtClean="0">
                <a:solidFill>
                  <a:schemeClr val="bg1"/>
                </a:solidFill>
                <a:latin typeface="Times New Roman" pitchFamily="18" charset="0"/>
                <a:ea typeface="ＭＳ ゴシック" pitchFamily="49" charset="-128"/>
                <a:cs typeface="Times New Roman" pitchFamily="18" charset="0"/>
              </a:rPr>
              <a:t>m</a:t>
            </a:r>
            <a:r>
              <a:rPr lang="en-GB" altLang="ja-JP" b="1" dirty="0" smtClean="0">
                <a:solidFill>
                  <a:schemeClr val="bg1"/>
                </a:solidFill>
                <a:latin typeface="Times New Roman" pitchFamily="18" charset="0"/>
                <a:ea typeface="ＭＳ ゴシック" pitchFamily="49" charset="-128"/>
                <a:cs typeface="Times New Roman" pitchFamily="18" charset="0"/>
              </a:rPr>
              <a:t> = 0.389(1000 – </a:t>
            </a:r>
            <a:r>
              <a:rPr lang="en-GB" altLang="ja-JP" b="1" i="1" dirty="0" smtClean="0">
                <a:solidFill>
                  <a:schemeClr val="bg1"/>
                </a:solidFill>
                <a:latin typeface="Times New Roman" pitchFamily="18" charset="0"/>
                <a:ea typeface="ＭＳ ゴシック" pitchFamily="49" charset="-128"/>
                <a:cs typeface="Times New Roman" pitchFamily="18" charset="0"/>
              </a:rPr>
              <a:t>p</a:t>
            </a:r>
            <a:r>
              <a:rPr lang="en-GB" altLang="ja-JP" b="1" i="1" baseline="-25000" dirty="0" smtClean="0">
                <a:solidFill>
                  <a:schemeClr val="bg1"/>
                </a:solidFill>
                <a:latin typeface="Times New Roman" pitchFamily="18" charset="0"/>
                <a:ea typeface="ＭＳ ゴシック" pitchFamily="49" charset="-128"/>
                <a:cs typeface="Times New Roman" pitchFamily="18" charset="0"/>
              </a:rPr>
              <a:t>c</a:t>
            </a:r>
            <a:r>
              <a:rPr lang="en-GB" altLang="ja-JP" b="1" dirty="0" smtClean="0">
                <a:solidFill>
                  <a:schemeClr val="bg1"/>
                </a:solidFill>
                <a:latin typeface="Times New Roman" pitchFamily="18" charset="0"/>
                <a:ea typeface="ＭＳ ゴシック" pitchFamily="49" charset="-128"/>
                <a:cs typeface="Times New Roman" pitchFamily="18" charset="0"/>
              </a:rPr>
              <a:t>) + 31</a:t>
            </a:r>
          </a:p>
          <a:p>
            <a:pPr algn="ctr"/>
            <a:r>
              <a:rPr lang="en-GB" altLang="ja-JP" b="1" dirty="0" smtClean="0">
                <a:solidFill>
                  <a:schemeClr val="bg1"/>
                </a:solidFill>
                <a:latin typeface="Times New Roman" pitchFamily="18" charset="0"/>
                <a:ea typeface="ＭＳ ゴシック" pitchFamily="49" charset="-128"/>
                <a:cs typeface="Times New Roman" pitchFamily="18" charset="0"/>
              </a:rPr>
              <a:t> (</a:t>
            </a:r>
            <a:r>
              <a:rPr lang="en-GB" altLang="ja-JP" b="1" i="1" dirty="0" smtClean="0">
                <a:solidFill>
                  <a:schemeClr val="bg1"/>
                </a:solidFill>
                <a:latin typeface="Times New Roman" pitchFamily="18" charset="0"/>
                <a:ea typeface="ＭＳ ゴシック" pitchFamily="49" charset="-128"/>
                <a:cs typeface="Times New Roman" pitchFamily="18" charset="0"/>
              </a:rPr>
              <a:t>r</a:t>
            </a:r>
            <a:r>
              <a:rPr lang="en-GB" altLang="ja-JP" b="1" baseline="30000" dirty="0" smtClean="0">
                <a:solidFill>
                  <a:schemeClr val="bg1"/>
                </a:solidFill>
                <a:latin typeface="Times New Roman" pitchFamily="18" charset="0"/>
                <a:ea typeface="ＭＳ ゴシック" pitchFamily="49" charset="-128"/>
                <a:cs typeface="Times New Roman" pitchFamily="18" charset="0"/>
              </a:rPr>
              <a:t>2</a:t>
            </a:r>
            <a:r>
              <a:rPr lang="en-GB" altLang="ja-JP" b="1" dirty="0" smtClean="0">
                <a:solidFill>
                  <a:schemeClr val="bg1"/>
                </a:solidFill>
                <a:latin typeface="Times New Roman" pitchFamily="18" charset="0"/>
                <a:ea typeface="ＭＳ ゴシック" pitchFamily="49" charset="-128"/>
                <a:cs typeface="Times New Roman" pitchFamily="18" charset="0"/>
              </a:rPr>
              <a:t> = 0.89)</a:t>
            </a:r>
            <a:endParaRPr kumimoji="1" lang="ja-JP" altLang="en-US" dirty="0">
              <a:solidFill>
                <a:schemeClr val="bg1"/>
              </a:solidFill>
            </a:endParaRPr>
          </a:p>
        </p:txBody>
      </p:sp>
      <p:sp>
        <p:nvSpPr>
          <p:cNvPr id="10" name="線吹き出し 1 (枠付き) 9"/>
          <p:cNvSpPr/>
          <p:nvPr/>
        </p:nvSpPr>
        <p:spPr>
          <a:xfrm>
            <a:off x="6228184" y="2060848"/>
            <a:ext cx="2736304" cy="648072"/>
          </a:xfrm>
          <a:prstGeom prst="borderCallout1">
            <a:avLst>
              <a:gd name="adj1" fmla="val 102216"/>
              <a:gd name="adj2" fmla="val 50500"/>
              <a:gd name="adj3" fmla="val 233723"/>
              <a:gd name="adj4" fmla="val 2567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altLang="ja-JP" b="1" i="1" dirty="0" err="1" smtClean="0">
                <a:solidFill>
                  <a:schemeClr val="bg1"/>
                </a:solidFill>
                <a:latin typeface="Times New Roman" pitchFamily="18" charset="0"/>
                <a:ea typeface="ＭＳ ゴシック" pitchFamily="49" charset="-128"/>
                <a:cs typeface="Times New Roman" pitchFamily="18" charset="0"/>
              </a:rPr>
              <a:t>v</a:t>
            </a:r>
            <a:r>
              <a:rPr lang="en-GB" altLang="ja-JP" b="1" i="1" baseline="-25000" dirty="0" err="1" smtClean="0">
                <a:solidFill>
                  <a:schemeClr val="bg1"/>
                </a:solidFill>
                <a:latin typeface="Times New Roman" pitchFamily="18" charset="0"/>
                <a:ea typeface="ＭＳ ゴシック" pitchFamily="49" charset="-128"/>
                <a:cs typeface="Times New Roman" pitchFamily="18" charset="0"/>
              </a:rPr>
              <a:t>m</a:t>
            </a:r>
            <a:r>
              <a:rPr lang="en-GB" altLang="ja-JP" b="1" dirty="0" smtClean="0">
                <a:solidFill>
                  <a:schemeClr val="bg1"/>
                </a:solidFill>
                <a:latin typeface="Times New Roman" pitchFamily="18" charset="0"/>
                <a:ea typeface="ＭＳ ゴシック" pitchFamily="49" charset="-128"/>
                <a:cs typeface="Times New Roman" pitchFamily="18" charset="0"/>
              </a:rPr>
              <a:t> = 0.373(1000 – </a:t>
            </a:r>
            <a:r>
              <a:rPr lang="en-GB" altLang="ja-JP" b="1" i="1" dirty="0" smtClean="0">
                <a:solidFill>
                  <a:schemeClr val="bg1"/>
                </a:solidFill>
                <a:latin typeface="Times New Roman" pitchFamily="18" charset="0"/>
                <a:ea typeface="ＭＳ ゴシック" pitchFamily="49" charset="-128"/>
                <a:cs typeface="Times New Roman" pitchFamily="18" charset="0"/>
              </a:rPr>
              <a:t>p</a:t>
            </a:r>
            <a:r>
              <a:rPr lang="en-GB" altLang="ja-JP" b="1" i="1" baseline="-25000" dirty="0" smtClean="0">
                <a:solidFill>
                  <a:schemeClr val="bg1"/>
                </a:solidFill>
                <a:latin typeface="Times New Roman" pitchFamily="18" charset="0"/>
                <a:ea typeface="ＭＳ ゴシック" pitchFamily="49" charset="-128"/>
                <a:cs typeface="Times New Roman" pitchFamily="18" charset="0"/>
              </a:rPr>
              <a:t>c</a:t>
            </a:r>
            <a:r>
              <a:rPr lang="en-GB" altLang="ja-JP" b="1" dirty="0" smtClean="0">
                <a:solidFill>
                  <a:schemeClr val="bg1"/>
                </a:solidFill>
                <a:latin typeface="Times New Roman" pitchFamily="18" charset="0"/>
                <a:ea typeface="ＭＳ ゴシック" pitchFamily="49" charset="-128"/>
                <a:cs typeface="Times New Roman" pitchFamily="18" charset="0"/>
              </a:rPr>
              <a:t>) + 34</a:t>
            </a:r>
          </a:p>
          <a:p>
            <a:pPr algn="ctr"/>
            <a:r>
              <a:rPr lang="en-GB" altLang="ja-JP" b="1" dirty="0" smtClean="0">
                <a:solidFill>
                  <a:schemeClr val="bg1"/>
                </a:solidFill>
                <a:latin typeface="Times New Roman" pitchFamily="18" charset="0"/>
                <a:ea typeface="ＭＳ ゴシック" pitchFamily="49" charset="-128"/>
                <a:cs typeface="Times New Roman" pitchFamily="18" charset="0"/>
              </a:rPr>
              <a:t> (</a:t>
            </a:r>
            <a:r>
              <a:rPr lang="en-GB" altLang="ja-JP" b="1" i="1" dirty="0" smtClean="0">
                <a:solidFill>
                  <a:schemeClr val="bg1"/>
                </a:solidFill>
                <a:latin typeface="Times New Roman" pitchFamily="18" charset="0"/>
                <a:ea typeface="ＭＳ ゴシック" pitchFamily="49" charset="-128"/>
                <a:cs typeface="Times New Roman" pitchFamily="18" charset="0"/>
              </a:rPr>
              <a:t>r</a:t>
            </a:r>
            <a:r>
              <a:rPr lang="en-GB" altLang="ja-JP" b="1" baseline="30000" dirty="0" smtClean="0">
                <a:solidFill>
                  <a:schemeClr val="bg1"/>
                </a:solidFill>
                <a:latin typeface="Times New Roman" pitchFamily="18" charset="0"/>
                <a:ea typeface="ＭＳ ゴシック" pitchFamily="49" charset="-128"/>
                <a:cs typeface="Times New Roman" pitchFamily="18" charset="0"/>
              </a:rPr>
              <a:t>2</a:t>
            </a:r>
            <a:r>
              <a:rPr lang="en-GB" altLang="ja-JP" b="1" dirty="0" smtClean="0">
                <a:solidFill>
                  <a:schemeClr val="bg1"/>
                </a:solidFill>
                <a:latin typeface="Times New Roman" pitchFamily="18" charset="0"/>
                <a:ea typeface="ＭＳ ゴシック" pitchFamily="49" charset="-128"/>
                <a:cs typeface="Times New Roman" pitchFamily="18" charset="0"/>
              </a:rPr>
              <a:t> = </a:t>
            </a:r>
            <a:r>
              <a:rPr lang="en-GB" altLang="ja-JP" b="1" dirty="0" smtClean="0">
                <a:solidFill>
                  <a:schemeClr val="bg1"/>
                </a:solidFill>
                <a:latin typeface="Times New Roman" pitchFamily="18" charset="0"/>
                <a:ea typeface="ＭＳ ゴシック" pitchFamily="49" charset="-128"/>
                <a:cs typeface="Times New Roman" pitchFamily="18" charset="0"/>
              </a:rPr>
              <a:t>0.96)</a:t>
            </a:r>
            <a:endParaRPr kumimoji="1" lang="ja-JP" altLang="en-US" dirty="0">
              <a:solidFill>
                <a:schemeClr val="bg1"/>
              </a:solidFill>
            </a:endParaRPr>
          </a:p>
        </p:txBody>
      </p:sp>
      <p:sp>
        <p:nvSpPr>
          <p:cNvPr id="12" name="線吹き出し 1 (枠付き) 11"/>
          <p:cNvSpPr/>
          <p:nvPr/>
        </p:nvSpPr>
        <p:spPr>
          <a:xfrm>
            <a:off x="4788024" y="4581128"/>
            <a:ext cx="2736304" cy="648072"/>
          </a:xfrm>
          <a:prstGeom prst="borderCallout1">
            <a:avLst>
              <a:gd name="adj1" fmla="val 4841"/>
              <a:gd name="adj2" fmla="val 50029"/>
              <a:gd name="adj3" fmla="val -131933"/>
              <a:gd name="adj4" fmla="val 6568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altLang="ja-JP" sz="1600" b="1" dirty="0" smtClean="0">
                <a:solidFill>
                  <a:prstClr val="white"/>
                </a:solidFill>
                <a:latin typeface="Times New Roman" pitchFamily="18" charset="0"/>
                <a:cs typeface="Times New Roman" pitchFamily="18" charset="0"/>
              </a:rPr>
              <a:t>Atkinson &amp; Holliday (1977) </a:t>
            </a:r>
          </a:p>
          <a:p>
            <a:pPr algn="ctr"/>
            <a:r>
              <a:rPr lang="en-GB" altLang="ja-JP" sz="1600" b="1" i="1" dirty="0" err="1" smtClean="0">
                <a:latin typeface="Times New Roman" pitchFamily="18" charset="0"/>
                <a:cs typeface="Times New Roman" pitchFamily="18" charset="0"/>
              </a:rPr>
              <a:t>v</a:t>
            </a:r>
            <a:r>
              <a:rPr lang="en-GB" altLang="ja-JP" sz="1600" b="1" i="1" baseline="-25000" dirty="0" err="1" smtClean="0">
                <a:latin typeface="Times New Roman" pitchFamily="18" charset="0"/>
                <a:cs typeface="Times New Roman" pitchFamily="18" charset="0"/>
              </a:rPr>
              <a:t>m</a:t>
            </a:r>
            <a:r>
              <a:rPr lang="en-GB" altLang="ja-JP" sz="1600" b="1" dirty="0" smtClean="0">
                <a:latin typeface="Times New Roman" pitchFamily="18" charset="0"/>
                <a:cs typeface="Times New Roman" pitchFamily="18" charset="0"/>
              </a:rPr>
              <a:t> = 3.45(1010 – </a:t>
            </a:r>
            <a:r>
              <a:rPr lang="en-GB" altLang="ja-JP" sz="1600" b="1" i="1" dirty="0" smtClean="0">
                <a:latin typeface="Times New Roman" pitchFamily="18" charset="0"/>
                <a:cs typeface="Times New Roman" pitchFamily="18" charset="0"/>
              </a:rPr>
              <a:t>p</a:t>
            </a:r>
            <a:r>
              <a:rPr lang="en-GB" altLang="ja-JP" sz="1600" b="1" i="1" baseline="-25000" dirty="0" smtClean="0">
                <a:latin typeface="Times New Roman" pitchFamily="18" charset="0"/>
                <a:cs typeface="Times New Roman" pitchFamily="18" charset="0"/>
              </a:rPr>
              <a:t>c</a:t>
            </a:r>
            <a:r>
              <a:rPr lang="en-GB" altLang="ja-JP" sz="1600" b="1" dirty="0" smtClean="0">
                <a:latin typeface="Times New Roman" pitchFamily="18" charset="0"/>
                <a:cs typeface="Times New Roman" pitchFamily="18" charset="0"/>
              </a:rPr>
              <a:t>)</a:t>
            </a:r>
            <a:r>
              <a:rPr lang="en-GB" altLang="ja-JP" sz="1600" b="1" baseline="30000" dirty="0" smtClean="0">
                <a:latin typeface="Times New Roman" pitchFamily="18" charset="0"/>
                <a:cs typeface="Times New Roman" pitchFamily="18" charset="0"/>
              </a:rPr>
              <a:t>0.644</a:t>
            </a:r>
            <a:r>
              <a:rPr lang="en-GB" altLang="ja-JP" sz="1600" b="1" dirty="0" smtClean="0">
                <a:solidFill>
                  <a:schemeClr val="bg1"/>
                </a:solidFill>
                <a:latin typeface="Times New Roman" pitchFamily="18" charset="0"/>
                <a:ea typeface="ＭＳ ゴシック" pitchFamily="49" charset="-128"/>
                <a:cs typeface="Times New Roman" pitchFamily="18" charset="0"/>
              </a:rPr>
              <a:t> </a:t>
            </a:r>
            <a:endParaRPr kumimoji="1" lang="ja-JP" altLang="en-US" sz="1600" b="1" dirty="0">
              <a:solidFill>
                <a:schemeClr val="bg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suboki\Documents\00Referred_Paper_Drafts\Supertyhpoon_Nature\投稿原稿_Nature_draft\Supertyphoon_figures\FIGS_PNG\fig01_future.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7544" y="595461"/>
            <a:ext cx="8220076" cy="585787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テキスト ボックス 2"/>
          <p:cNvSpPr txBox="1"/>
          <p:nvPr/>
        </p:nvSpPr>
        <p:spPr>
          <a:xfrm>
            <a:off x="467544" y="133794"/>
            <a:ext cx="8156400" cy="46166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ja-JP" altLang="en-US" sz="2400" b="1" dirty="0" smtClean="0">
                <a:solidFill>
                  <a:prstClr val="white"/>
                </a:solidFill>
              </a:rPr>
              <a:t>温暖化気候の台風の最低中心気圧と最大地上風速の散布図</a:t>
            </a:r>
            <a:endParaRPr lang="ja-JP" altLang="en-US" sz="2400" b="1" dirty="0">
              <a:solidFill>
                <a:prstClr val="white"/>
              </a:solidFill>
            </a:endParaRPr>
          </a:p>
        </p:txBody>
      </p:sp>
      <p:sp>
        <p:nvSpPr>
          <p:cNvPr id="4" name="テキスト ボックス 3"/>
          <p:cNvSpPr txBox="1"/>
          <p:nvPr/>
        </p:nvSpPr>
        <p:spPr>
          <a:xfrm>
            <a:off x="3779912" y="764704"/>
            <a:ext cx="4628190" cy="707886"/>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ja-JP" altLang="en-US" sz="2000" b="1" dirty="0">
                <a:solidFill>
                  <a:prstClr val="white"/>
                </a:solidFill>
                <a:latin typeface="Times New Roman" pitchFamily="18" charset="0"/>
                <a:cs typeface="Times New Roman" pitchFamily="18" charset="0"/>
              </a:rPr>
              <a:t>◆ </a:t>
            </a:r>
            <a:r>
              <a:rPr lang="ja-JP" altLang="en-US" sz="2000" b="1" dirty="0" smtClean="0">
                <a:solidFill>
                  <a:prstClr val="white"/>
                </a:solidFill>
                <a:latin typeface="Times New Roman" pitchFamily="18" charset="0"/>
                <a:cs typeface="Times New Roman" pitchFamily="18" charset="0"/>
              </a:rPr>
              <a:t>：雲解像シミュレーション</a:t>
            </a:r>
            <a:endParaRPr lang="en-US" altLang="ja-JP" sz="2000" b="1" dirty="0" smtClean="0">
              <a:solidFill>
                <a:prstClr val="white"/>
              </a:solidFill>
              <a:latin typeface="Times New Roman" pitchFamily="18" charset="0"/>
              <a:cs typeface="Times New Roman" pitchFamily="18" charset="0"/>
            </a:endParaRPr>
          </a:p>
          <a:p>
            <a:r>
              <a:rPr lang="ja-JP" altLang="en-US" sz="2000" b="1" dirty="0" smtClean="0">
                <a:solidFill>
                  <a:prstClr val="white"/>
                </a:solidFill>
                <a:latin typeface="Times New Roman" pitchFamily="18" charset="0"/>
                <a:cs typeface="Times New Roman" pitchFamily="18" charset="0"/>
              </a:rPr>
              <a:t>破線：</a:t>
            </a:r>
            <a:r>
              <a:rPr lang="en-GB" altLang="ja-JP" sz="2000" b="1" dirty="0">
                <a:solidFill>
                  <a:prstClr val="white"/>
                </a:solidFill>
                <a:latin typeface="Times New Roman" pitchFamily="18" charset="0"/>
                <a:cs typeface="Times New Roman" pitchFamily="18" charset="0"/>
              </a:rPr>
              <a:t>Atkinson &amp; Holliday (1977)</a:t>
            </a:r>
            <a:r>
              <a:rPr lang="ja-JP" altLang="ja-JP" sz="2000" b="1" dirty="0">
                <a:solidFill>
                  <a:prstClr val="white"/>
                </a:solidFill>
                <a:latin typeface="Times New Roman" pitchFamily="18" charset="0"/>
                <a:cs typeface="Times New Roman" pitchFamily="18" charset="0"/>
              </a:rPr>
              <a:t>の関係</a:t>
            </a:r>
            <a:endParaRPr lang="ja-JP" altLang="en-US" sz="2000" b="1" dirty="0">
              <a:solidFill>
                <a:prstClr val="white"/>
              </a:solidFill>
              <a:latin typeface="Times New Roman" pitchFamily="18" charset="0"/>
              <a:cs typeface="Times New Roman" pitchFamily="18" charset="0"/>
            </a:endParaRPr>
          </a:p>
        </p:txBody>
      </p:sp>
      <p:sp>
        <p:nvSpPr>
          <p:cNvPr id="5" name="テキスト ボックス 4"/>
          <p:cNvSpPr txBox="1"/>
          <p:nvPr/>
        </p:nvSpPr>
        <p:spPr>
          <a:xfrm>
            <a:off x="2742631" y="5733256"/>
            <a:ext cx="4565673" cy="400110"/>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ja-JP" altLang="en-US" sz="2000" dirty="0" smtClean="0">
                <a:solidFill>
                  <a:prstClr val="white"/>
                </a:solidFill>
              </a:rPr>
              <a:t>台風の生涯における最低中心気圧 </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
        <p:nvSpPr>
          <p:cNvPr id="6" name="テキスト ボックス 5"/>
          <p:cNvSpPr txBox="1"/>
          <p:nvPr/>
        </p:nvSpPr>
        <p:spPr>
          <a:xfrm rot="16200000">
            <a:off x="-1472792" y="2921065"/>
            <a:ext cx="4568815" cy="400110"/>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ja-JP" altLang="en-US" sz="2000" dirty="0" smtClean="0">
                <a:solidFill>
                  <a:prstClr val="white"/>
                </a:solidFill>
              </a:rPr>
              <a:t>台風の生涯における最大地上風速  </a:t>
            </a:r>
            <a:r>
              <a:rPr lang="en-US" altLang="ja-JP" sz="2000" dirty="0" smtClean="0">
                <a:solidFill>
                  <a:prstClr val="white"/>
                </a:solidFill>
                <a:latin typeface="Times New Roman" pitchFamily="18" charset="0"/>
                <a:cs typeface="Times New Roman" pitchFamily="18" charset="0"/>
              </a:rPr>
              <a:t>(m/s)</a:t>
            </a:r>
            <a:endParaRPr lang="ja-JP" altLang="en-US" sz="2000" dirty="0">
              <a:solidFill>
                <a:prstClr val="white"/>
              </a:solidFill>
              <a:latin typeface="Times New Roman" pitchFamily="18" charset="0"/>
              <a:cs typeface="Times New Roman" pitchFamily="18" charset="0"/>
            </a:endParaRPr>
          </a:p>
        </p:txBody>
      </p:sp>
      <p:sp>
        <p:nvSpPr>
          <p:cNvPr id="7" name="線吹き出し 1 (枠付き) 6"/>
          <p:cNvSpPr/>
          <p:nvPr/>
        </p:nvSpPr>
        <p:spPr>
          <a:xfrm>
            <a:off x="2483768" y="3717032"/>
            <a:ext cx="2736304" cy="648072"/>
          </a:xfrm>
          <a:prstGeom prst="borderCallout1">
            <a:avLst>
              <a:gd name="adj1" fmla="val -1122"/>
              <a:gd name="adj2" fmla="val 49559"/>
              <a:gd name="adj3" fmla="val -131933"/>
              <a:gd name="adj4" fmla="val 92983"/>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GB" altLang="ja-JP" b="1" i="1" dirty="0" err="1" smtClean="0">
                <a:solidFill>
                  <a:schemeClr val="bg1"/>
                </a:solidFill>
                <a:latin typeface="Times New Roman" pitchFamily="18" charset="0"/>
                <a:ea typeface="ＭＳ ゴシック" pitchFamily="49" charset="-128"/>
                <a:cs typeface="Times New Roman" pitchFamily="18" charset="0"/>
              </a:rPr>
              <a:t>v</a:t>
            </a:r>
            <a:r>
              <a:rPr lang="en-GB" altLang="ja-JP" b="1" i="1" baseline="-25000" dirty="0" err="1" smtClean="0">
                <a:solidFill>
                  <a:schemeClr val="bg1"/>
                </a:solidFill>
                <a:latin typeface="Times New Roman" pitchFamily="18" charset="0"/>
                <a:ea typeface="ＭＳ ゴシック" pitchFamily="49" charset="-128"/>
                <a:cs typeface="Times New Roman" pitchFamily="18" charset="0"/>
              </a:rPr>
              <a:t>m</a:t>
            </a:r>
            <a:r>
              <a:rPr lang="en-GB" altLang="ja-JP" b="1" i="1" dirty="0" smtClean="0">
                <a:solidFill>
                  <a:schemeClr val="bg1"/>
                </a:solidFill>
                <a:latin typeface="Times New Roman" pitchFamily="18" charset="0"/>
                <a:ea typeface="ＭＳ ゴシック" pitchFamily="49" charset="-128"/>
                <a:cs typeface="Times New Roman" pitchFamily="18" charset="0"/>
              </a:rPr>
              <a:t> </a:t>
            </a:r>
            <a:r>
              <a:rPr lang="en-GB" altLang="ja-JP" b="1" dirty="0" smtClean="0">
                <a:solidFill>
                  <a:schemeClr val="bg1"/>
                </a:solidFill>
                <a:latin typeface="Times New Roman" pitchFamily="18" charset="0"/>
                <a:ea typeface="ＭＳ ゴシック" pitchFamily="49" charset="-128"/>
                <a:cs typeface="Times New Roman" pitchFamily="18" charset="0"/>
              </a:rPr>
              <a:t>= 0.378(1000 – </a:t>
            </a:r>
            <a:r>
              <a:rPr lang="en-GB" altLang="ja-JP" b="1" i="1" dirty="0" smtClean="0">
                <a:solidFill>
                  <a:schemeClr val="bg1"/>
                </a:solidFill>
                <a:latin typeface="Times New Roman" pitchFamily="18" charset="0"/>
                <a:ea typeface="ＭＳ ゴシック" pitchFamily="49" charset="-128"/>
                <a:cs typeface="Times New Roman" pitchFamily="18" charset="0"/>
              </a:rPr>
              <a:t>p</a:t>
            </a:r>
            <a:r>
              <a:rPr lang="en-GB" altLang="ja-JP" b="1" i="1" baseline="-25000" dirty="0" smtClean="0">
                <a:solidFill>
                  <a:schemeClr val="bg1"/>
                </a:solidFill>
                <a:latin typeface="Times New Roman" pitchFamily="18" charset="0"/>
                <a:ea typeface="ＭＳ ゴシック" pitchFamily="49" charset="-128"/>
                <a:cs typeface="Times New Roman" pitchFamily="18" charset="0"/>
              </a:rPr>
              <a:t>c</a:t>
            </a:r>
            <a:r>
              <a:rPr lang="en-GB" altLang="ja-JP" b="1" dirty="0" smtClean="0">
                <a:solidFill>
                  <a:schemeClr val="bg1"/>
                </a:solidFill>
                <a:latin typeface="Times New Roman" pitchFamily="18" charset="0"/>
                <a:ea typeface="ＭＳ ゴシック" pitchFamily="49" charset="-128"/>
                <a:cs typeface="Times New Roman" pitchFamily="18" charset="0"/>
              </a:rPr>
              <a:t>) + 31 (</a:t>
            </a:r>
            <a:r>
              <a:rPr lang="en-GB" altLang="ja-JP" b="1" i="1" dirty="0" smtClean="0">
                <a:solidFill>
                  <a:schemeClr val="bg1"/>
                </a:solidFill>
                <a:latin typeface="Times New Roman" pitchFamily="18" charset="0"/>
                <a:ea typeface="ＭＳ ゴシック" pitchFamily="49" charset="-128"/>
                <a:cs typeface="Times New Roman" pitchFamily="18" charset="0"/>
              </a:rPr>
              <a:t>r</a:t>
            </a:r>
            <a:r>
              <a:rPr lang="en-GB" altLang="ja-JP" b="1" baseline="30000" dirty="0" smtClean="0">
                <a:solidFill>
                  <a:schemeClr val="bg1"/>
                </a:solidFill>
                <a:latin typeface="Times New Roman" pitchFamily="18" charset="0"/>
                <a:ea typeface="ＭＳ ゴシック" pitchFamily="49" charset="-128"/>
                <a:cs typeface="Times New Roman" pitchFamily="18" charset="0"/>
              </a:rPr>
              <a:t>2</a:t>
            </a:r>
            <a:r>
              <a:rPr lang="en-GB" altLang="ja-JP" b="1" dirty="0" smtClean="0">
                <a:solidFill>
                  <a:schemeClr val="bg1"/>
                </a:solidFill>
                <a:latin typeface="Times New Roman" pitchFamily="18" charset="0"/>
                <a:ea typeface="ＭＳ ゴシック" pitchFamily="49" charset="-128"/>
                <a:cs typeface="Times New Roman" pitchFamily="18" charset="0"/>
              </a:rPr>
              <a:t> = 0.95)</a:t>
            </a:r>
            <a:endParaRPr kumimoji="1" lang="ja-JP" altLang="en-US" dirty="0">
              <a:solidFill>
                <a:schemeClr val="bg1"/>
              </a:solidFill>
            </a:endParaRPr>
          </a:p>
        </p:txBody>
      </p:sp>
      <p:sp>
        <p:nvSpPr>
          <p:cNvPr id="8" name="線吹き出し 1 (枠付き) 7"/>
          <p:cNvSpPr/>
          <p:nvPr/>
        </p:nvSpPr>
        <p:spPr>
          <a:xfrm>
            <a:off x="4788024" y="4581128"/>
            <a:ext cx="2736304" cy="648072"/>
          </a:xfrm>
          <a:prstGeom prst="borderCallout1">
            <a:avLst>
              <a:gd name="adj1" fmla="val 4841"/>
              <a:gd name="adj2" fmla="val 50029"/>
              <a:gd name="adj3" fmla="val -131933"/>
              <a:gd name="adj4" fmla="val 6568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altLang="ja-JP" sz="1600" b="1" dirty="0" smtClean="0">
                <a:solidFill>
                  <a:prstClr val="white"/>
                </a:solidFill>
                <a:latin typeface="Times New Roman" pitchFamily="18" charset="0"/>
                <a:cs typeface="Times New Roman" pitchFamily="18" charset="0"/>
              </a:rPr>
              <a:t>Atkinson &amp; Holliday (1977) </a:t>
            </a:r>
          </a:p>
          <a:p>
            <a:pPr algn="ctr"/>
            <a:r>
              <a:rPr lang="en-GB" altLang="ja-JP" sz="1600" b="1" i="1" dirty="0" err="1" smtClean="0">
                <a:latin typeface="Times New Roman" pitchFamily="18" charset="0"/>
                <a:cs typeface="Times New Roman" pitchFamily="18" charset="0"/>
              </a:rPr>
              <a:t>v</a:t>
            </a:r>
            <a:r>
              <a:rPr lang="en-GB" altLang="ja-JP" sz="1600" b="1" i="1" baseline="-25000" dirty="0" err="1" smtClean="0">
                <a:latin typeface="Times New Roman" pitchFamily="18" charset="0"/>
                <a:cs typeface="Times New Roman" pitchFamily="18" charset="0"/>
              </a:rPr>
              <a:t>m</a:t>
            </a:r>
            <a:r>
              <a:rPr lang="en-GB" altLang="ja-JP" sz="1600" b="1" dirty="0" smtClean="0">
                <a:latin typeface="Times New Roman" pitchFamily="18" charset="0"/>
                <a:cs typeface="Times New Roman" pitchFamily="18" charset="0"/>
              </a:rPr>
              <a:t> = 3.45(1010 – </a:t>
            </a:r>
            <a:r>
              <a:rPr lang="en-GB" altLang="ja-JP" sz="1600" b="1" i="1" dirty="0" smtClean="0">
                <a:latin typeface="Times New Roman" pitchFamily="18" charset="0"/>
                <a:cs typeface="Times New Roman" pitchFamily="18" charset="0"/>
              </a:rPr>
              <a:t>p</a:t>
            </a:r>
            <a:r>
              <a:rPr lang="en-GB" altLang="ja-JP" sz="1600" b="1" i="1" baseline="-25000" dirty="0" smtClean="0">
                <a:latin typeface="Times New Roman" pitchFamily="18" charset="0"/>
                <a:cs typeface="Times New Roman" pitchFamily="18" charset="0"/>
              </a:rPr>
              <a:t>c</a:t>
            </a:r>
            <a:r>
              <a:rPr lang="en-GB" altLang="ja-JP" sz="1600" b="1" dirty="0" smtClean="0">
                <a:latin typeface="Times New Roman" pitchFamily="18" charset="0"/>
                <a:cs typeface="Times New Roman" pitchFamily="18" charset="0"/>
              </a:rPr>
              <a:t>)</a:t>
            </a:r>
            <a:r>
              <a:rPr lang="en-GB" altLang="ja-JP" sz="1600" b="1" baseline="30000" dirty="0" smtClean="0">
                <a:latin typeface="Times New Roman" pitchFamily="18" charset="0"/>
                <a:cs typeface="Times New Roman" pitchFamily="18" charset="0"/>
              </a:rPr>
              <a:t>0.644</a:t>
            </a:r>
            <a:r>
              <a:rPr lang="en-GB" altLang="ja-JP" sz="1600" b="1" dirty="0" smtClean="0">
                <a:solidFill>
                  <a:schemeClr val="bg1"/>
                </a:solidFill>
                <a:latin typeface="Times New Roman" pitchFamily="18" charset="0"/>
                <a:ea typeface="ＭＳ ゴシック" pitchFamily="49" charset="-128"/>
                <a:cs typeface="Times New Roman" pitchFamily="18" charset="0"/>
              </a:rPr>
              <a:t> </a:t>
            </a:r>
            <a:endParaRPr kumimoji="1" lang="ja-JP" altLang="en-US" sz="1600" b="1" dirty="0">
              <a:solidFill>
                <a:schemeClr val="bg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tsuboki\Documents\00Referred_Paper_Drafts\Supertyhpoon_Nature\投稿原稿_Nature_draft\Supertyphoon_figures\FIGS_PNG\max_min_ave_mpi_sp_slp.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1962" y="862232"/>
            <a:ext cx="8220075" cy="593407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テキスト ボックス 1"/>
          <p:cNvSpPr txBox="1"/>
          <p:nvPr/>
        </p:nvSpPr>
        <p:spPr>
          <a:xfrm>
            <a:off x="981008" y="332656"/>
            <a:ext cx="7228261" cy="461665"/>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ja-JP" altLang="en-US" sz="2400" b="1" dirty="0" smtClean="0">
                <a:solidFill>
                  <a:prstClr val="white"/>
                </a:solidFill>
              </a:rPr>
              <a:t>現在気候の最低中心気圧</a:t>
            </a:r>
            <a:r>
              <a:rPr lang="ja-JP" altLang="en-US" sz="2400" b="1" dirty="0" smtClean="0">
                <a:solidFill>
                  <a:prstClr val="white"/>
                </a:solidFill>
              </a:rPr>
              <a:t>と可能最大強度</a:t>
            </a:r>
            <a:r>
              <a:rPr lang="ja-JP" altLang="en-US" sz="2400" b="1" dirty="0" smtClean="0">
                <a:solidFill>
                  <a:prstClr val="white"/>
                </a:solidFill>
              </a:rPr>
              <a:t>の中心気圧</a:t>
            </a:r>
            <a:endParaRPr lang="ja-JP" altLang="en-US" sz="2400" b="1" dirty="0">
              <a:solidFill>
                <a:prstClr val="white"/>
              </a:solidFill>
            </a:endParaRPr>
          </a:p>
        </p:txBody>
      </p:sp>
      <p:sp>
        <p:nvSpPr>
          <p:cNvPr id="4" name="テキスト ボックス 3"/>
          <p:cNvSpPr txBox="1"/>
          <p:nvPr/>
        </p:nvSpPr>
        <p:spPr>
          <a:xfrm>
            <a:off x="2771800" y="6093296"/>
            <a:ext cx="4496039" cy="400110"/>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ja-JP" altLang="en-US" sz="2000" dirty="0" smtClean="0">
                <a:solidFill>
                  <a:prstClr val="white"/>
                </a:solidFill>
              </a:rPr>
              <a:t>台風の生涯における最低中心気圧</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
        <p:nvSpPr>
          <p:cNvPr id="5" name="テキスト ボックス 4"/>
          <p:cNvSpPr txBox="1"/>
          <p:nvPr/>
        </p:nvSpPr>
        <p:spPr>
          <a:xfrm rot="16200000">
            <a:off x="-1384565" y="3121065"/>
            <a:ext cx="4073551" cy="400110"/>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ja-JP" altLang="en-US" sz="2000" dirty="0" smtClean="0">
                <a:solidFill>
                  <a:prstClr val="white"/>
                </a:solidFill>
                <a:latin typeface="Times New Roman" pitchFamily="18" charset="0"/>
                <a:cs typeface="Times New Roman" pitchFamily="18" charset="0"/>
              </a:rPr>
              <a:t>台風の到達可能最低中心気圧</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
        <p:nvSpPr>
          <p:cNvPr id="7" name="テキスト ボックス 6"/>
          <p:cNvSpPr txBox="1"/>
          <p:nvPr/>
        </p:nvSpPr>
        <p:spPr>
          <a:xfrm>
            <a:off x="1691680" y="1700808"/>
            <a:ext cx="2331087"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kumimoji="1" lang="ja-JP" altLang="en-US" sz="2000" b="1" dirty="0" smtClean="0"/>
              <a:t>赤色：スーパー台風</a:t>
            </a:r>
            <a:endParaRPr kumimoji="1" lang="ja-JP" altLang="en-US" sz="2000" b="1" dirty="0"/>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tsuboki\Documents\00Referred_Paper_Drafts\Supertyhpoon_Nature\投稿原稿_Nature_draft\Supertyphoon_figures\FIGS_PNG\max_min_ave_mpi_sf_slp.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6381" y="836712"/>
            <a:ext cx="8220075" cy="593407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テキスト ボックス 2"/>
          <p:cNvSpPr txBox="1"/>
          <p:nvPr/>
        </p:nvSpPr>
        <p:spPr>
          <a:xfrm>
            <a:off x="981008" y="332656"/>
            <a:ext cx="7537641" cy="46166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ja-JP" altLang="en-US" sz="2400" b="1" dirty="0" smtClean="0">
                <a:solidFill>
                  <a:prstClr val="white"/>
                </a:solidFill>
              </a:rPr>
              <a:t>温暖化気候の最低中心気圧</a:t>
            </a:r>
            <a:r>
              <a:rPr lang="ja-JP" altLang="en-US" sz="2400" b="1" dirty="0" smtClean="0">
                <a:solidFill>
                  <a:prstClr val="white"/>
                </a:solidFill>
              </a:rPr>
              <a:t>と可能最大強度</a:t>
            </a:r>
            <a:r>
              <a:rPr lang="ja-JP" altLang="en-US" sz="2400" b="1" dirty="0" smtClean="0">
                <a:solidFill>
                  <a:prstClr val="white"/>
                </a:solidFill>
              </a:rPr>
              <a:t>の中心気圧</a:t>
            </a:r>
            <a:endParaRPr lang="ja-JP" altLang="en-US" sz="2400" b="1" dirty="0">
              <a:solidFill>
                <a:prstClr val="white"/>
              </a:solidFill>
            </a:endParaRPr>
          </a:p>
        </p:txBody>
      </p:sp>
      <p:sp>
        <p:nvSpPr>
          <p:cNvPr id="4" name="テキスト ボックス 3"/>
          <p:cNvSpPr txBox="1"/>
          <p:nvPr/>
        </p:nvSpPr>
        <p:spPr>
          <a:xfrm>
            <a:off x="2771800" y="6093296"/>
            <a:ext cx="4496039" cy="400110"/>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ja-JP" altLang="en-US" sz="2000" dirty="0" smtClean="0">
                <a:solidFill>
                  <a:prstClr val="white"/>
                </a:solidFill>
              </a:rPr>
              <a:t>台風の生涯における最低中心気圧</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
        <p:nvSpPr>
          <p:cNvPr id="5" name="テキスト ボックス 4"/>
          <p:cNvSpPr txBox="1"/>
          <p:nvPr/>
        </p:nvSpPr>
        <p:spPr>
          <a:xfrm rot="16200000">
            <a:off x="-1384565" y="3121065"/>
            <a:ext cx="4073551" cy="400110"/>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ja-JP" altLang="en-US" sz="2000" dirty="0" smtClean="0">
                <a:solidFill>
                  <a:prstClr val="white"/>
                </a:solidFill>
                <a:latin typeface="Times New Roman" pitchFamily="18" charset="0"/>
                <a:cs typeface="Times New Roman" pitchFamily="18" charset="0"/>
              </a:rPr>
              <a:t>台風の到達可能最低中心気圧</a:t>
            </a:r>
            <a:r>
              <a:rPr lang="en-US" altLang="ja-JP" sz="2000" dirty="0" smtClean="0">
                <a:solidFill>
                  <a:prstClr val="white"/>
                </a:solidFill>
                <a:latin typeface="Times New Roman" pitchFamily="18" charset="0"/>
                <a:cs typeface="Times New Roman" pitchFamily="18" charset="0"/>
              </a:rPr>
              <a:t>(hPa)</a:t>
            </a:r>
            <a:endParaRPr lang="ja-JP" altLang="en-US" sz="2000" dirty="0">
              <a:solidFill>
                <a:prstClr val="white"/>
              </a:solidFill>
              <a:latin typeface="Times New Roman" pitchFamily="18" charset="0"/>
              <a:cs typeface="Times New Roman" pitchFamily="18" charset="0"/>
            </a:endParaRPr>
          </a:p>
        </p:txBody>
      </p:sp>
      <p:sp>
        <p:nvSpPr>
          <p:cNvPr id="6" name="テキスト ボックス 5"/>
          <p:cNvSpPr txBox="1"/>
          <p:nvPr/>
        </p:nvSpPr>
        <p:spPr>
          <a:xfrm>
            <a:off x="1691680" y="1700808"/>
            <a:ext cx="2331087"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kumimoji="1" lang="ja-JP" altLang="en-US" sz="2000" b="1" dirty="0" smtClean="0"/>
              <a:t>赤色：スーパー台風</a:t>
            </a:r>
            <a:endParaRPr kumimoji="1" lang="ja-JP" altLang="en-US" sz="2000" b="1" dirty="0"/>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tsuboki\Research\論文・報告\気象学会\Spring_2012_筑波\Tsuboki_fig2.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6443" y="404664"/>
            <a:ext cx="8350053" cy="645147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テキスト ボックス 1"/>
          <p:cNvSpPr txBox="1"/>
          <p:nvPr/>
        </p:nvSpPr>
        <p:spPr>
          <a:xfrm>
            <a:off x="1000275" y="188640"/>
            <a:ext cx="7154523" cy="52322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ja-JP" altLang="en-US" sz="2800" dirty="0" smtClean="0">
                <a:solidFill>
                  <a:prstClr val="white"/>
                </a:solidFill>
              </a:rPr>
              <a:t>温暖化気候で発生したスーパー台風のトラック</a:t>
            </a:r>
            <a:endParaRPr lang="ja-JP" altLang="en-US" sz="2800" dirty="0">
              <a:solidFill>
                <a:prstClr val="white"/>
              </a:solidFill>
            </a:endParaRPr>
          </a:p>
        </p:txBody>
      </p:sp>
      <p:sp>
        <p:nvSpPr>
          <p:cNvPr id="4" name="テキスト ボックス 3"/>
          <p:cNvSpPr txBox="1"/>
          <p:nvPr/>
        </p:nvSpPr>
        <p:spPr>
          <a:xfrm>
            <a:off x="1187624" y="5805264"/>
            <a:ext cx="3147015" cy="400110"/>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ja-JP" altLang="en-US" sz="2000" b="1" dirty="0" smtClean="0">
                <a:latin typeface="Times New Roman" pitchFamily="18" charset="0"/>
                <a:cs typeface="Times New Roman" pitchFamily="18" charset="0"/>
              </a:rPr>
              <a:t>太赤線部：風速 </a:t>
            </a:r>
            <a:r>
              <a:rPr lang="en-US" altLang="ja-JP" sz="2000" b="1" dirty="0" smtClean="0">
                <a:latin typeface="Times New Roman" pitchFamily="18" charset="0"/>
                <a:cs typeface="Times New Roman" pitchFamily="18" charset="0"/>
              </a:rPr>
              <a:t>67 m/s</a:t>
            </a:r>
            <a:r>
              <a:rPr lang="ja-JP" altLang="en-US" sz="2000" b="1" dirty="0" smtClean="0">
                <a:latin typeface="Times New Roman" pitchFamily="18" charset="0"/>
                <a:cs typeface="Times New Roman" pitchFamily="18" charset="0"/>
              </a:rPr>
              <a:t>以上</a:t>
            </a:r>
            <a:endParaRPr kumimoji="1" lang="ja-JP" altLang="en-US" sz="20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tsuboki\Documents\21世紀気候変動予測革新プログラム\20111114_革新出版_kakushin_publish\nsfa0457_2076sep_2km_t685_120016SEP2076.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t="3694"/>
          <a:stretch>
            <a:fillRect/>
          </a:stretch>
        </p:blipFill>
        <p:spPr bwMode="auto">
          <a:xfrm>
            <a:off x="1574788" y="836712"/>
            <a:ext cx="7569212" cy="563215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テキスト ボックス 1"/>
          <p:cNvSpPr txBox="1"/>
          <p:nvPr/>
        </p:nvSpPr>
        <p:spPr>
          <a:xfrm>
            <a:off x="971600" y="44624"/>
            <a:ext cx="7188186" cy="830997"/>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ja-JP" altLang="en-US" sz="2400" dirty="0" smtClean="0">
                <a:solidFill>
                  <a:prstClr val="white"/>
                </a:solidFill>
              </a:rPr>
              <a:t>温暖化気候において、スーパー台風の強度を維持して</a:t>
            </a:r>
            <a:endParaRPr lang="en-US" altLang="ja-JP" sz="2400" dirty="0" smtClean="0">
              <a:solidFill>
                <a:prstClr val="white"/>
              </a:solidFill>
            </a:endParaRPr>
          </a:p>
          <a:p>
            <a:r>
              <a:rPr lang="ja-JP" altLang="en-US" sz="2400" dirty="0" smtClean="0">
                <a:solidFill>
                  <a:prstClr val="white"/>
                </a:solidFill>
              </a:rPr>
              <a:t>日本に上陸する</a:t>
            </a:r>
            <a:r>
              <a:rPr lang="ja-JP" altLang="en-US" sz="2400" dirty="0" smtClean="0">
                <a:solidFill>
                  <a:prstClr val="white"/>
                </a:solidFill>
              </a:rPr>
              <a:t>台風　（後期実験の一事例）</a:t>
            </a:r>
            <a:endParaRPr lang="ja-JP" altLang="en-US" sz="2400" dirty="0">
              <a:solidFill>
                <a:prstClr val="white"/>
              </a:solidFill>
            </a:endParaRPr>
          </a:p>
        </p:txBody>
      </p:sp>
      <p:pic>
        <p:nvPicPr>
          <p:cNvPr id="4" name="Picture 3" descr="D:\Research\21世紀気候変動予測革新プログラム_気象研究所後期AGCM20km実験\For_moves\nSFa0457sfc_rad1\01GIF_all_domain_rr\nsfa0457_2076sep_2km_t685_120016SEP2076.gif"/>
          <p:cNvPicPr>
            <a:picLocks noChangeAspect="1" noChangeArrowheads="1"/>
          </p:cNvPicPr>
          <p:nvPr/>
        </p:nvPicPr>
        <p:blipFill>
          <a:blip r:embed="rId3" cstate="print"/>
          <a:srcRect l="17112" t="5400" r="25736" b="2801"/>
          <a:stretch>
            <a:fillRect/>
          </a:stretch>
        </p:blipFill>
        <p:spPr bwMode="auto">
          <a:xfrm>
            <a:off x="0" y="3212976"/>
            <a:ext cx="2806224" cy="3482534"/>
          </a:xfrm>
          <a:prstGeom prst="rect">
            <a:avLst/>
          </a:prstGeom>
          <a:noFill/>
        </p:spPr>
      </p:pic>
      <p:sp>
        <p:nvSpPr>
          <p:cNvPr id="5" name="線吹き出し 1 (枠付き) 4"/>
          <p:cNvSpPr/>
          <p:nvPr/>
        </p:nvSpPr>
        <p:spPr>
          <a:xfrm>
            <a:off x="3779912" y="5373216"/>
            <a:ext cx="1224136" cy="612648"/>
          </a:xfrm>
          <a:prstGeom prst="borderCallout1">
            <a:avLst>
              <a:gd name="adj1" fmla="val 2872"/>
              <a:gd name="adj2" fmla="val 51266"/>
              <a:gd name="adj3" fmla="val -300329"/>
              <a:gd name="adj4" fmla="val 119009"/>
            </a:avLst>
          </a:prstGeom>
          <a:solidFill>
            <a:srgbClr val="FF0000"/>
          </a:solidFill>
          <a:ln w="38100">
            <a:solidFill>
              <a:srgbClr val="FF0000"/>
            </a:solidFill>
            <a:headEnd type="none" w="med" len="med"/>
            <a:tailEnd type="triangle" w="med" len="med"/>
          </a:ln>
        </p:spPr>
        <p:style>
          <a:lnRef idx="1">
            <a:schemeClr val="accent2"/>
          </a:lnRef>
          <a:fillRef idx="3">
            <a:schemeClr val="accent2"/>
          </a:fillRef>
          <a:effectRef idx="2">
            <a:schemeClr val="accent2"/>
          </a:effectRef>
          <a:fontRef idx="minor">
            <a:schemeClr val="lt1"/>
          </a:fontRef>
        </p:style>
        <p:txBody>
          <a:bodyPr rtlCol="0" anchor="ctr"/>
          <a:lstStyle/>
          <a:p>
            <a:pPr algn="ctr"/>
            <a:r>
              <a:rPr lang="ja-JP" altLang="en-US" dirty="0" smtClean="0"/>
              <a:t>中心</a:t>
            </a:r>
            <a:r>
              <a:rPr lang="ja-JP" altLang="en-US" dirty="0" smtClean="0"/>
              <a:t>気圧</a:t>
            </a:r>
            <a:r>
              <a:rPr lang="en-US" altLang="ja-JP" b="1" dirty="0" smtClean="0">
                <a:latin typeface="Times New Roman" pitchFamily="18" charset="0"/>
                <a:cs typeface="Times New Roman" pitchFamily="18" charset="0"/>
              </a:rPr>
              <a:t>880hPa</a:t>
            </a:r>
            <a:endParaRPr kumimoji="1" lang="ja-JP" altLang="en-US" b="1" dirty="0">
              <a:latin typeface="Times New Roman" pitchFamily="18" charset="0"/>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suboki_Scene3.avi">
            <a:hlinkClick r:id="" action="ppaction://media"/>
          </p:cNvPr>
          <p:cNvPicPr>
            <a:picLocks noRot="1" noChangeAspect="1"/>
          </p:cNvPicPr>
          <p:nvPr>
            <a:videoFile r:link="rId1"/>
          </p:nvPr>
        </p:nvPicPr>
        <p:blipFill>
          <a:blip r:embed="rId3" cstate="print"/>
          <a:stretch>
            <a:fillRect/>
          </a:stretch>
        </p:blipFill>
        <p:spPr>
          <a:xfrm>
            <a:off x="-1219200" y="-914400"/>
            <a:ext cx="10363200" cy="7772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1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tsuboki\Documents\21世紀気候変動予測革新プログラム\20111114_革新出版_kakushin_publish\slp_and_wind_min_and_max_rev.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520" y="505916"/>
            <a:ext cx="8629650" cy="66675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テキスト ボックス 2"/>
          <p:cNvSpPr txBox="1"/>
          <p:nvPr/>
        </p:nvSpPr>
        <p:spPr>
          <a:xfrm>
            <a:off x="560258" y="44624"/>
            <a:ext cx="8000908" cy="830997"/>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pPr algn="ctr"/>
            <a:r>
              <a:rPr lang="ja-JP" altLang="en-US" sz="2400" dirty="0" smtClean="0">
                <a:solidFill>
                  <a:prstClr val="white"/>
                </a:solidFill>
              </a:rPr>
              <a:t>温暖化気候において、スーパー台風の強度を維持して</a:t>
            </a:r>
            <a:endParaRPr lang="en-US" altLang="ja-JP" sz="2400" dirty="0" smtClean="0">
              <a:solidFill>
                <a:prstClr val="white"/>
              </a:solidFill>
            </a:endParaRPr>
          </a:p>
          <a:p>
            <a:pPr algn="ctr"/>
            <a:r>
              <a:rPr lang="ja-JP" altLang="en-US" sz="2400" dirty="0" smtClean="0">
                <a:solidFill>
                  <a:prstClr val="white"/>
                </a:solidFill>
              </a:rPr>
              <a:t>日本に</a:t>
            </a:r>
            <a:r>
              <a:rPr lang="ja-JP" altLang="en-US" sz="2400" dirty="0" smtClean="0">
                <a:solidFill>
                  <a:prstClr val="white"/>
                </a:solidFill>
              </a:rPr>
              <a:t>上陸</a:t>
            </a:r>
            <a:r>
              <a:rPr lang="ja-JP" altLang="en-US" sz="2400" dirty="0" smtClean="0">
                <a:solidFill>
                  <a:prstClr val="white"/>
                </a:solidFill>
              </a:rPr>
              <a:t>した</a:t>
            </a:r>
            <a:r>
              <a:rPr lang="ja-JP" altLang="en-US" sz="2400" dirty="0" smtClean="0">
                <a:solidFill>
                  <a:prstClr val="white"/>
                </a:solidFill>
              </a:rPr>
              <a:t>台風</a:t>
            </a:r>
            <a:r>
              <a:rPr lang="ja-JP" altLang="en-US" sz="2400" dirty="0" smtClean="0">
                <a:solidFill>
                  <a:prstClr val="white"/>
                </a:solidFill>
              </a:rPr>
              <a:t>の中心気圧と最大地上風速の時間変化</a:t>
            </a:r>
            <a:endParaRPr lang="ja-JP" altLang="en-US" sz="2400" dirty="0">
              <a:solidFill>
                <a:prstClr val="white"/>
              </a:solidFill>
            </a:endParaRPr>
          </a:p>
        </p:txBody>
      </p:sp>
      <p:sp>
        <p:nvSpPr>
          <p:cNvPr id="4" name="線吹き出し 1 (枠付き) 3"/>
          <p:cNvSpPr/>
          <p:nvPr/>
        </p:nvSpPr>
        <p:spPr>
          <a:xfrm>
            <a:off x="3707904" y="4797152"/>
            <a:ext cx="1512168" cy="504056"/>
          </a:xfrm>
          <a:prstGeom prst="borderCallout1">
            <a:avLst>
              <a:gd name="adj1" fmla="val 49628"/>
              <a:gd name="adj2" fmla="val 1316"/>
              <a:gd name="adj3" fmla="val 112500"/>
              <a:gd name="adj4" fmla="val -38333"/>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sz="2400" dirty="0" smtClean="0"/>
              <a:t>中心気圧</a:t>
            </a:r>
            <a:endParaRPr kumimoji="1" lang="ja-JP" altLang="en-US" sz="2400" dirty="0"/>
          </a:p>
        </p:txBody>
      </p:sp>
      <p:sp>
        <p:nvSpPr>
          <p:cNvPr id="7" name="線吹き出し 1 (枠付き) 6"/>
          <p:cNvSpPr/>
          <p:nvPr/>
        </p:nvSpPr>
        <p:spPr>
          <a:xfrm>
            <a:off x="4427984" y="2924944"/>
            <a:ext cx="2016224" cy="504056"/>
          </a:xfrm>
          <a:prstGeom prst="borderCallout1">
            <a:avLst>
              <a:gd name="adj1" fmla="val 49628"/>
              <a:gd name="adj2" fmla="val 1316"/>
              <a:gd name="adj3" fmla="val -148034"/>
              <a:gd name="adj4" fmla="val -17105"/>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kumimoji="1" lang="ja-JP" altLang="en-US" sz="2400" dirty="0" smtClean="0"/>
              <a:t>最大地上風速</a:t>
            </a:r>
            <a:endParaRPr kumimoji="1" lang="ja-JP" altLang="en-US" sz="2400" dirty="0"/>
          </a:p>
        </p:txBody>
      </p:sp>
      <p:sp>
        <p:nvSpPr>
          <p:cNvPr id="6" name="テキスト ボックス 5"/>
          <p:cNvSpPr txBox="1"/>
          <p:nvPr/>
        </p:nvSpPr>
        <p:spPr>
          <a:xfrm>
            <a:off x="7300173" y="6423719"/>
            <a:ext cx="800219" cy="461665"/>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kumimoji="1" lang="ja-JP" altLang="en-US" sz="2400" dirty="0" smtClean="0"/>
              <a:t>時間</a:t>
            </a:r>
            <a:endParaRPr kumimoji="1" lang="ja-JP" altLang="en-US" sz="2400" dirty="0"/>
          </a:p>
        </p:txBody>
      </p:sp>
      <p:sp>
        <p:nvSpPr>
          <p:cNvPr id="8" name="テキスト ボックス 7"/>
          <p:cNvSpPr txBox="1"/>
          <p:nvPr/>
        </p:nvSpPr>
        <p:spPr>
          <a:xfrm rot="16200000">
            <a:off x="-411024" y="3269839"/>
            <a:ext cx="2159566" cy="461665"/>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r>
              <a:rPr kumimoji="1" lang="ja-JP" altLang="en-US" sz="2400" dirty="0" smtClean="0">
                <a:latin typeface="Times New Roman" pitchFamily="18" charset="0"/>
                <a:cs typeface="Times New Roman" pitchFamily="18" charset="0"/>
              </a:rPr>
              <a:t>中心気圧 </a:t>
            </a:r>
            <a:r>
              <a:rPr kumimoji="1" lang="en-US" altLang="ja-JP" sz="2400" dirty="0" smtClean="0">
                <a:latin typeface="Times New Roman" pitchFamily="18" charset="0"/>
                <a:cs typeface="Times New Roman" pitchFamily="18" charset="0"/>
              </a:rPr>
              <a:t>(hPa)</a:t>
            </a:r>
            <a:endParaRPr kumimoji="1" lang="ja-JP" altLang="en-US" sz="2400" dirty="0">
              <a:latin typeface="Times New Roman" pitchFamily="18" charset="0"/>
              <a:cs typeface="Times New Roman" pitchFamily="18" charset="0"/>
            </a:endParaRPr>
          </a:p>
        </p:txBody>
      </p:sp>
      <p:sp>
        <p:nvSpPr>
          <p:cNvPr id="9" name="テキスト ボックス 8"/>
          <p:cNvSpPr txBox="1"/>
          <p:nvPr/>
        </p:nvSpPr>
        <p:spPr>
          <a:xfrm rot="16200000">
            <a:off x="7642646" y="3308796"/>
            <a:ext cx="2148922" cy="461665"/>
          </a:xfrm>
          <a:prstGeom prst="rect">
            <a:avLst/>
          </a:prstGeom>
        </p:spPr>
        <p:style>
          <a:lnRef idx="1">
            <a:schemeClr val="accent5"/>
          </a:lnRef>
          <a:fillRef idx="3">
            <a:schemeClr val="accent5"/>
          </a:fillRef>
          <a:effectRef idx="2">
            <a:schemeClr val="accent5"/>
          </a:effectRef>
          <a:fontRef idx="minor">
            <a:schemeClr val="lt1"/>
          </a:fontRef>
        </p:style>
        <p:txBody>
          <a:bodyPr wrap="none" rtlCol="0">
            <a:spAutoFit/>
          </a:bodyPr>
          <a:lstStyle/>
          <a:p>
            <a:r>
              <a:rPr lang="ja-JP" altLang="en-US" sz="2400" dirty="0" smtClean="0">
                <a:latin typeface="Times New Roman" pitchFamily="18" charset="0"/>
                <a:cs typeface="Times New Roman" pitchFamily="18" charset="0"/>
              </a:rPr>
              <a:t>地上風速</a:t>
            </a:r>
            <a:r>
              <a:rPr lang="en-US" altLang="ja-JP" sz="2400" dirty="0" smtClean="0">
                <a:latin typeface="Times New Roman" pitchFamily="18" charset="0"/>
                <a:cs typeface="Times New Roman" pitchFamily="18" charset="0"/>
              </a:rPr>
              <a:t> (m/s)</a:t>
            </a:r>
            <a:endParaRPr kumimoji="1" lang="ja-JP" alt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51520" y="103847"/>
            <a:ext cx="8640960" cy="6709529"/>
          </a:xfrm>
          <a:prstGeom prst="rect">
            <a:avLst/>
          </a:prstGeom>
          <a:noFill/>
        </p:spPr>
        <p:txBody>
          <a:bodyPr wrap="square" rtlCol="0">
            <a:spAutoFit/>
          </a:bodyPr>
          <a:lstStyle/>
          <a:p>
            <a:pPr marL="342900" indent="-342900">
              <a:spcAft>
                <a:spcPts val="600"/>
              </a:spcAft>
              <a:buClr>
                <a:srgbClr val="00CC00"/>
              </a:buClr>
              <a:buFont typeface="Wingdings" pitchFamily="2" charset="2"/>
              <a:buChar char="u"/>
            </a:pPr>
            <a:r>
              <a:rPr lang="ja-JP" altLang="ja-JP" sz="2000" b="1" dirty="0" smtClean="0">
                <a:solidFill>
                  <a:prstClr val="black"/>
                </a:solidFill>
                <a:latin typeface="Times New Roman" pitchFamily="18" charset="0"/>
                <a:ea typeface="ＭＳ ゴシック" pitchFamily="49" charset="-128"/>
                <a:cs typeface="Times New Roman" pitchFamily="18" charset="0"/>
              </a:rPr>
              <a:t>スーパー</a:t>
            </a:r>
            <a:r>
              <a:rPr lang="ja-JP" altLang="ja-JP" sz="2000" b="1" dirty="0">
                <a:solidFill>
                  <a:prstClr val="black"/>
                </a:solidFill>
                <a:latin typeface="Times New Roman" pitchFamily="18" charset="0"/>
                <a:ea typeface="ＭＳ ゴシック" pitchFamily="49" charset="-128"/>
                <a:cs typeface="Times New Roman" pitchFamily="18" charset="0"/>
              </a:rPr>
              <a:t>台風の数は、現在気候</a:t>
            </a:r>
            <a:r>
              <a:rPr lang="en-GB" altLang="ja-JP" sz="2000" b="1" dirty="0">
                <a:solidFill>
                  <a:prstClr val="black"/>
                </a:solidFill>
                <a:latin typeface="Times New Roman" pitchFamily="18" charset="0"/>
                <a:ea typeface="ＭＳ ゴシック" pitchFamily="49" charset="-128"/>
                <a:cs typeface="Times New Roman" pitchFamily="18" charset="0"/>
              </a:rPr>
              <a:t>3</a:t>
            </a:r>
            <a:r>
              <a:rPr lang="ja-JP" altLang="ja-JP" sz="2000" b="1" dirty="0">
                <a:solidFill>
                  <a:prstClr val="black"/>
                </a:solidFill>
                <a:latin typeface="Times New Roman" pitchFamily="18" charset="0"/>
                <a:ea typeface="ＭＳ ゴシック" pitchFamily="49" charset="-128"/>
                <a:cs typeface="Times New Roman" pitchFamily="18" charset="0"/>
              </a:rPr>
              <a:t>個</a:t>
            </a:r>
            <a:r>
              <a:rPr lang="en-GB" altLang="ja-JP" sz="2000" b="1" dirty="0">
                <a:solidFill>
                  <a:prstClr val="black"/>
                </a:solidFill>
                <a:latin typeface="Times New Roman" pitchFamily="18" charset="0"/>
                <a:ea typeface="ＭＳ ゴシック" pitchFamily="49" charset="-128"/>
                <a:cs typeface="Times New Roman" pitchFamily="18" charset="0"/>
              </a:rPr>
              <a:t>(10</a:t>
            </a:r>
            <a:r>
              <a:rPr lang="ja-JP" altLang="ja-JP" sz="2000" b="1" dirty="0">
                <a:solidFill>
                  <a:prstClr val="black"/>
                </a:solidFill>
                <a:latin typeface="Times New Roman" pitchFamily="18" charset="0"/>
                <a:ea typeface="ＭＳ ゴシック" pitchFamily="49" charset="-128"/>
                <a:cs typeface="Times New Roman" pitchFamily="18" charset="0"/>
              </a:rPr>
              <a:t>％</a:t>
            </a:r>
            <a:r>
              <a:rPr lang="en-GB" altLang="ja-JP" sz="2000" b="1" dirty="0">
                <a:solidFill>
                  <a:prstClr val="black"/>
                </a:solidFill>
                <a:latin typeface="Times New Roman" pitchFamily="18" charset="0"/>
                <a:ea typeface="ＭＳ ゴシック" pitchFamily="49" charset="-128"/>
                <a:cs typeface="Times New Roman" pitchFamily="18" charset="0"/>
              </a:rPr>
              <a:t>)</a:t>
            </a:r>
            <a:r>
              <a:rPr lang="ja-JP" altLang="ja-JP" sz="2000" b="1" dirty="0">
                <a:solidFill>
                  <a:prstClr val="black"/>
                </a:solidFill>
                <a:latin typeface="Times New Roman" pitchFamily="18" charset="0"/>
                <a:ea typeface="ＭＳ ゴシック" pitchFamily="49" charset="-128"/>
                <a:cs typeface="Times New Roman" pitchFamily="18" charset="0"/>
              </a:rPr>
              <a:t>に対して、温暖化気候</a:t>
            </a:r>
            <a:r>
              <a:rPr lang="en-GB" altLang="ja-JP" sz="2000" b="1" dirty="0">
                <a:solidFill>
                  <a:prstClr val="black"/>
                </a:solidFill>
                <a:latin typeface="Times New Roman" pitchFamily="18" charset="0"/>
                <a:ea typeface="ＭＳ ゴシック" pitchFamily="49" charset="-128"/>
                <a:cs typeface="Times New Roman" pitchFamily="18" charset="0"/>
              </a:rPr>
              <a:t>12</a:t>
            </a:r>
            <a:r>
              <a:rPr lang="ja-JP" altLang="ja-JP" sz="2000" b="1" dirty="0">
                <a:solidFill>
                  <a:prstClr val="black"/>
                </a:solidFill>
                <a:latin typeface="Times New Roman" pitchFamily="18" charset="0"/>
                <a:ea typeface="ＭＳ ゴシック" pitchFamily="49" charset="-128"/>
                <a:cs typeface="Times New Roman" pitchFamily="18" charset="0"/>
              </a:rPr>
              <a:t>個</a:t>
            </a:r>
            <a:r>
              <a:rPr lang="en-GB" altLang="ja-JP" sz="2000" b="1" dirty="0">
                <a:solidFill>
                  <a:prstClr val="black"/>
                </a:solidFill>
                <a:latin typeface="Times New Roman" pitchFamily="18" charset="0"/>
                <a:ea typeface="ＭＳ ゴシック" pitchFamily="49" charset="-128"/>
                <a:cs typeface="Times New Roman" pitchFamily="18" charset="0"/>
              </a:rPr>
              <a:t>(40</a:t>
            </a:r>
            <a:r>
              <a:rPr lang="ja-JP" altLang="ja-JP" sz="2000" b="1" dirty="0">
                <a:solidFill>
                  <a:prstClr val="black"/>
                </a:solidFill>
                <a:latin typeface="Times New Roman" pitchFamily="18" charset="0"/>
                <a:ea typeface="ＭＳ ゴシック" pitchFamily="49" charset="-128"/>
                <a:cs typeface="Times New Roman" pitchFamily="18" charset="0"/>
              </a:rPr>
              <a:t>％</a:t>
            </a:r>
            <a:r>
              <a:rPr lang="en-GB" altLang="ja-JP" sz="2000" b="1" dirty="0">
                <a:solidFill>
                  <a:prstClr val="black"/>
                </a:solidFill>
                <a:latin typeface="Times New Roman" pitchFamily="18" charset="0"/>
                <a:ea typeface="ＭＳ ゴシック" pitchFamily="49" charset="-128"/>
                <a:cs typeface="Times New Roman" pitchFamily="18" charset="0"/>
              </a:rPr>
              <a:t>)</a:t>
            </a:r>
            <a:r>
              <a:rPr lang="ja-JP" altLang="ja-JP" sz="2000" b="1" dirty="0">
                <a:solidFill>
                  <a:prstClr val="black"/>
                </a:solidFill>
                <a:latin typeface="Times New Roman" pitchFamily="18" charset="0"/>
                <a:ea typeface="ＭＳ ゴシック" pitchFamily="49" charset="-128"/>
                <a:cs typeface="Times New Roman" pitchFamily="18" charset="0"/>
              </a:rPr>
              <a:t>と顕著に増加し</a:t>
            </a:r>
            <a:r>
              <a:rPr lang="ja-JP" altLang="ja-JP" sz="2000" b="1" dirty="0" smtClean="0">
                <a:solidFill>
                  <a:prstClr val="black"/>
                </a:solidFill>
                <a:latin typeface="Times New Roman" pitchFamily="18" charset="0"/>
                <a:ea typeface="ＭＳ ゴシック" pitchFamily="49" charset="-128"/>
                <a:cs typeface="Times New Roman" pitchFamily="18" charset="0"/>
              </a:rPr>
              <a:t>、</a:t>
            </a:r>
            <a:r>
              <a:rPr lang="ja-JP" altLang="en-US" sz="2000" b="1" dirty="0" smtClean="0">
                <a:solidFill>
                  <a:prstClr val="black"/>
                </a:solidFill>
                <a:latin typeface="Times New Roman" pitchFamily="18" charset="0"/>
                <a:ea typeface="ＭＳ ゴシック" pitchFamily="49" charset="-128"/>
                <a:cs typeface="Times New Roman" pitchFamily="18" charset="0"/>
              </a:rPr>
              <a:t>温暖化気候の</a:t>
            </a:r>
            <a:r>
              <a:rPr lang="ja-JP" altLang="ja-JP" sz="2000" b="1" dirty="0" smtClean="0">
                <a:solidFill>
                  <a:prstClr val="black"/>
                </a:solidFill>
                <a:latin typeface="Times New Roman" pitchFamily="18" charset="0"/>
                <a:ea typeface="ＭＳ ゴシック" pitchFamily="49" charset="-128"/>
                <a:cs typeface="Times New Roman" pitchFamily="18" charset="0"/>
              </a:rPr>
              <a:t>最大</a:t>
            </a:r>
            <a:r>
              <a:rPr lang="ja-JP" altLang="ja-JP" sz="2000" b="1" dirty="0">
                <a:solidFill>
                  <a:prstClr val="black"/>
                </a:solidFill>
                <a:latin typeface="Times New Roman" pitchFamily="18" charset="0"/>
                <a:ea typeface="ＭＳ ゴシック" pitchFamily="49" charset="-128"/>
                <a:cs typeface="Times New Roman" pitchFamily="18" charset="0"/>
              </a:rPr>
              <a:t>強度の台風の強度は</a:t>
            </a:r>
            <a:r>
              <a:rPr lang="en-GB" altLang="ja-JP" sz="2000" b="1" dirty="0">
                <a:solidFill>
                  <a:prstClr val="black"/>
                </a:solidFill>
                <a:latin typeface="Times New Roman" pitchFamily="18" charset="0"/>
                <a:ea typeface="ＭＳ ゴシック" pitchFamily="49" charset="-128"/>
                <a:cs typeface="Times New Roman" pitchFamily="18" charset="0"/>
              </a:rPr>
              <a:t>857 </a:t>
            </a:r>
            <a:r>
              <a:rPr lang="en-GB" altLang="ja-JP" sz="2000" b="1" dirty="0" err="1">
                <a:solidFill>
                  <a:prstClr val="black"/>
                </a:solidFill>
                <a:latin typeface="Times New Roman" pitchFamily="18" charset="0"/>
                <a:ea typeface="ＭＳ ゴシック" pitchFamily="49" charset="-128"/>
                <a:cs typeface="Times New Roman" pitchFamily="18" charset="0"/>
              </a:rPr>
              <a:t>hPa</a:t>
            </a:r>
            <a:r>
              <a:rPr lang="ja-JP" altLang="ja-JP" sz="2000" b="1" dirty="0" err="1">
                <a:solidFill>
                  <a:prstClr val="black"/>
                </a:solidFill>
                <a:latin typeface="Times New Roman" pitchFamily="18" charset="0"/>
                <a:ea typeface="ＭＳ ゴシック" pitchFamily="49" charset="-128"/>
                <a:cs typeface="Times New Roman" pitchFamily="18" charset="0"/>
              </a:rPr>
              <a:t>、</a:t>
            </a:r>
            <a:r>
              <a:rPr lang="en-GB" altLang="ja-JP" sz="2000" b="1" dirty="0">
                <a:solidFill>
                  <a:prstClr val="black"/>
                </a:solidFill>
                <a:latin typeface="Times New Roman" pitchFamily="18" charset="0"/>
                <a:ea typeface="ＭＳ ゴシック" pitchFamily="49" charset="-128"/>
                <a:cs typeface="Times New Roman" pitchFamily="18" charset="0"/>
              </a:rPr>
              <a:t> 88 m s</a:t>
            </a:r>
            <a:r>
              <a:rPr lang="en-GB" altLang="ja-JP" sz="2000" b="1" baseline="30000" dirty="0">
                <a:solidFill>
                  <a:prstClr val="black"/>
                </a:solidFill>
                <a:latin typeface="Times New Roman" pitchFamily="18" charset="0"/>
                <a:ea typeface="ＭＳ ゴシック" pitchFamily="49" charset="-128"/>
                <a:cs typeface="Times New Roman" pitchFamily="18" charset="0"/>
              </a:rPr>
              <a:t>-1</a:t>
            </a:r>
            <a:r>
              <a:rPr lang="ja-JP" altLang="ja-JP" sz="2000" b="1" dirty="0">
                <a:solidFill>
                  <a:prstClr val="black"/>
                </a:solidFill>
                <a:latin typeface="Times New Roman" pitchFamily="18" charset="0"/>
                <a:ea typeface="ＭＳ ゴシック" pitchFamily="49" charset="-128"/>
                <a:cs typeface="Times New Roman" pitchFamily="18" charset="0"/>
              </a:rPr>
              <a:t>に達した。また、各</a:t>
            </a:r>
            <a:r>
              <a:rPr lang="en-GB" altLang="ja-JP" sz="2000" b="1" dirty="0">
                <a:solidFill>
                  <a:prstClr val="black"/>
                </a:solidFill>
                <a:latin typeface="Times New Roman" pitchFamily="18" charset="0"/>
                <a:ea typeface="ＭＳ ゴシック" pitchFamily="49" charset="-128"/>
                <a:cs typeface="Times New Roman" pitchFamily="18" charset="0"/>
              </a:rPr>
              <a:t>30</a:t>
            </a:r>
            <a:r>
              <a:rPr lang="ja-JP" altLang="ja-JP" sz="2000" b="1" dirty="0">
                <a:solidFill>
                  <a:prstClr val="black"/>
                </a:solidFill>
                <a:latin typeface="Times New Roman" pitchFamily="18" charset="0"/>
                <a:ea typeface="ＭＳ ゴシック" pitchFamily="49" charset="-128"/>
                <a:cs typeface="Times New Roman" pitchFamily="18" charset="0"/>
              </a:rPr>
              <a:t>個の平均でも最低中心気圧</a:t>
            </a:r>
            <a:r>
              <a:rPr lang="ja-JP" altLang="ja-JP" sz="2000" b="1" dirty="0" smtClean="0">
                <a:solidFill>
                  <a:prstClr val="black"/>
                </a:solidFill>
                <a:latin typeface="Times New Roman" pitchFamily="18" charset="0"/>
                <a:ea typeface="ＭＳ ゴシック" pitchFamily="49" charset="-128"/>
                <a:cs typeface="Times New Roman" pitchFamily="18" charset="0"/>
              </a:rPr>
              <a:t>は</a:t>
            </a:r>
            <a:r>
              <a:rPr lang="ja-JP" altLang="en-US" sz="2000" b="1" dirty="0" smtClean="0">
                <a:solidFill>
                  <a:prstClr val="black"/>
                </a:solidFill>
                <a:latin typeface="Times New Roman" pitchFamily="18" charset="0"/>
                <a:ea typeface="ＭＳ ゴシック" pitchFamily="49" charset="-128"/>
                <a:cs typeface="Times New Roman" pitchFamily="18" charset="0"/>
              </a:rPr>
              <a:t>温暖化</a:t>
            </a:r>
            <a:r>
              <a:rPr lang="ja-JP" altLang="en-US" sz="2000" b="1" dirty="0" smtClean="0">
                <a:solidFill>
                  <a:prstClr val="black"/>
                </a:solidFill>
                <a:latin typeface="Times New Roman" pitchFamily="18" charset="0"/>
                <a:ea typeface="ＭＳ ゴシック" pitchFamily="49" charset="-128"/>
                <a:cs typeface="Times New Roman" pitchFamily="18" charset="0"/>
              </a:rPr>
              <a:t>気候のほうが、</a:t>
            </a:r>
            <a:r>
              <a:rPr lang="en-GB" altLang="ja-JP" sz="2000" b="1" dirty="0" smtClean="0">
                <a:solidFill>
                  <a:prstClr val="black"/>
                </a:solidFill>
                <a:latin typeface="Times New Roman" pitchFamily="18" charset="0"/>
                <a:ea typeface="ＭＳ ゴシック" pitchFamily="49" charset="-128"/>
                <a:cs typeface="Times New Roman" pitchFamily="18" charset="0"/>
              </a:rPr>
              <a:t>20hPa</a:t>
            </a:r>
            <a:r>
              <a:rPr lang="ja-JP" altLang="ja-JP" sz="2000" b="1" dirty="0">
                <a:solidFill>
                  <a:prstClr val="black"/>
                </a:solidFill>
                <a:latin typeface="Times New Roman" pitchFamily="18" charset="0"/>
                <a:ea typeface="ＭＳ ゴシック" pitchFamily="49" charset="-128"/>
                <a:cs typeface="Times New Roman" pitchFamily="18" charset="0"/>
              </a:rPr>
              <a:t>程度低くなる</a:t>
            </a:r>
            <a:r>
              <a:rPr lang="ja-JP" altLang="ja-JP" sz="2000" b="1" dirty="0" smtClean="0">
                <a:solidFill>
                  <a:prstClr val="black"/>
                </a:solidFill>
                <a:latin typeface="Times New Roman" pitchFamily="18" charset="0"/>
                <a:ea typeface="ＭＳ ゴシック" pitchFamily="49" charset="-128"/>
                <a:cs typeface="Times New Roman" pitchFamily="18" charset="0"/>
              </a:rPr>
              <a:t>。</a:t>
            </a:r>
            <a:endParaRPr lang="en-US" altLang="ja-JP" sz="2000" b="1" dirty="0" smtClean="0">
              <a:solidFill>
                <a:prstClr val="black"/>
              </a:solidFill>
              <a:latin typeface="Times New Roman" pitchFamily="18" charset="0"/>
              <a:ea typeface="ＭＳ ゴシック" pitchFamily="49" charset="-128"/>
              <a:cs typeface="Times New Roman" pitchFamily="18" charset="0"/>
            </a:endParaRPr>
          </a:p>
          <a:p>
            <a:pPr marL="342900" indent="-342900">
              <a:spcAft>
                <a:spcPts val="600"/>
              </a:spcAft>
              <a:buClr>
                <a:srgbClr val="00CC00"/>
              </a:buClr>
              <a:buFont typeface="Wingdings" pitchFamily="2" charset="2"/>
              <a:buChar char="u"/>
            </a:pPr>
            <a:r>
              <a:rPr lang="ja-JP" altLang="ja-JP" sz="2000" b="1" dirty="0" smtClean="0">
                <a:solidFill>
                  <a:prstClr val="black"/>
                </a:solidFill>
                <a:latin typeface="Times New Roman" pitchFamily="18" charset="0"/>
                <a:ea typeface="ＭＳ ゴシック" pitchFamily="49" charset="-128"/>
                <a:cs typeface="Times New Roman" pitchFamily="18" charset="0"/>
              </a:rPr>
              <a:t>理論</a:t>
            </a:r>
            <a:r>
              <a:rPr lang="ja-JP" altLang="ja-JP" sz="2000" b="1" dirty="0">
                <a:solidFill>
                  <a:prstClr val="black"/>
                </a:solidFill>
                <a:latin typeface="Times New Roman" pitchFamily="18" charset="0"/>
                <a:ea typeface="ＭＳ ゴシック" pitchFamily="49" charset="-128"/>
                <a:cs typeface="Times New Roman" pitchFamily="18" charset="0"/>
              </a:rPr>
              <a:t>から得られる台風</a:t>
            </a:r>
            <a:r>
              <a:rPr lang="ja-JP" altLang="ja-JP" sz="2000" b="1" dirty="0" smtClean="0">
                <a:solidFill>
                  <a:prstClr val="black"/>
                </a:solidFill>
                <a:latin typeface="Times New Roman" pitchFamily="18" charset="0"/>
                <a:ea typeface="ＭＳ ゴシック" pitchFamily="49" charset="-128"/>
                <a:cs typeface="Times New Roman" pitchFamily="18" charset="0"/>
              </a:rPr>
              <a:t>の可能最大強度</a:t>
            </a:r>
            <a:r>
              <a:rPr lang="en-GB" altLang="ja-JP" sz="2000" b="1" dirty="0">
                <a:solidFill>
                  <a:prstClr val="black"/>
                </a:solidFill>
                <a:latin typeface="Times New Roman" pitchFamily="18" charset="0"/>
                <a:ea typeface="ＭＳ ゴシック" pitchFamily="49" charset="-128"/>
                <a:cs typeface="Times New Roman" pitchFamily="18" charset="0"/>
              </a:rPr>
              <a:t>(MPI</a:t>
            </a:r>
            <a:r>
              <a:rPr lang="en-GB" altLang="ja-JP" sz="2000" b="1" dirty="0" smtClean="0">
                <a:solidFill>
                  <a:prstClr val="black"/>
                </a:solidFill>
                <a:latin typeface="Times New Roman" pitchFamily="18" charset="0"/>
                <a:ea typeface="ＭＳ ゴシック" pitchFamily="49" charset="-128"/>
                <a:cs typeface="Times New Roman" pitchFamily="18" charset="0"/>
              </a:rPr>
              <a:t>)</a:t>
            </a:r>
            <a:r>
              <a:rPr lang="ja-JP" altLang="ja-JP" sz="2000" b="1" dirty="0" smtClean="0">
                <a:solidFill>
                  <a:prstClr val="black"/>
                </a:solidFill>
                <a:latin typeface="Times New Roman" pitchFamily="18" charset="0"/>
                <a:ea typeface="ＭＳ ゴシック" pitchFamily="49" charset="-128"/>
                <a:cs typeface="Times New Roman" pitchFamily="18" charset="0"/>
              </a:rPr>
              <a:t>は</a:t>
            </a:r>
            <a:r>
              <a:rPr lang="ja-JP" altLang="ja-JP" sz="2000" b="1" dirty="0">
                <a:solidFill>
                  <a:prstClr val="black"/>
                </a:solidFill>
                <a:latin typeface="Times New Roman" pitchFamily="18" charset="0"/>
                <a:ea typeface="ＭＳ ゴシック" pitchFamily="49" charset="-128"/>
                <a:cs typeface="Times New Roman" pitchFamily="18" charset="0"/>
              </a:rPr>
              <a:t>、シミュレーションされた台風の強度の上限を</a:t>
            </a:r>
            <a:r>
              <a:rPr lang="ja-JP" altLang="ja-JP" sz="2000" b="1" dirty="0" smtClean="0">
                <a:solidFill>
                  <a:prstClr val="black"/>
                </a:solidFill>
                <a:latin typeface="Times New Roman" pitchFamily="18" charset="0"/>
                <a:ea typeface="ＭＳ ゴシック" pitchFamily="49" charset="-128"/>
                <a:cs typeface="Times New Roman" pitchFamily="18" charset="0"/>
              </a:rPr>
              <a:t>与える</a:t>
            </a:r>
            <a:r>
              <a:rPr lang="ja-JP" altLang="ja-JP" sz="2000" b="1" dirty="0">
                <a:solidFill>
                  <a:prstClr val="black"/>
                </a:solidFill>
                <a:latin typeface="Times New Roman" pitchFamily="18" charset="0"/>
                <a:ea typeface="ＭＳ ゴシック" pitchFamily="49" charset="-128"/>
                <a:cs typeface="Times New Roman" pitchFamily="18" charset="0"/>
              </a:rPr>
              <a:t>が、スーパー台風については、</a:t>
            </a:r>
            <a:r>
              <a:rPr lang="en-GB" altLang="ja-JP" sz="2000" b="1" dirty="0">
                <a:solidFill>
                  <a:prstClr val="black"/>
                </a:solidFill>
                <a:latin typeface="Times New Roman" pitchFamily="18" charset="0"/>
                <a:ea typeface="ＭＳ ゴシック" pitchFamily="49" charset="-128"/>
                <a:cs typeface="Times New Roman" pitchFamily="18" charset="0"/>
              </a:rPr>
              <a:t>MPI</a:t>
            </a:r>
            <a:r>
              <a:rPr lang="ja-JP" altLang="ja-JP" sz="2000" b="1" dirty="0">
                <a:solidFill>
                  <a:prstClr val="black"/>
                </a:solidFill>
                <a:latin typeface="Times New Roman" pitchFamily="18" charset="0"/>
                <a:ea typeface="ＭＳ ゴシック" pitchFamily="49" charset="-128"/>
                <a:cs typeface="Times New Roman" pitchFamily="18" charset="0"/>
              </a:rPr>
              <a:t>を十分下回る中心気圧になって</a:t>
            </a:r>
            <a:r>
              <a:rPr lang="ja-JP" altLang="ja-JP" sz="2000" b="1" dirty="0" smtClean="0">
                <a:solidFill>
                  <a:prstClr val="black"/>
                </a:solidFill>
                <a:latin typeface="Times New Roman" pitchFamily="18" charset="0"/>
                <a:ea typeface="ＭＳ ゴシック" pitchFamily="49" charset="-128"/>
                <a:cs typeface="Times New Roman" pitchFamily="18" charset="0"/>
              </a:rPr>
              <a:t>いる。</a:t>
            </a:r>
            <a:endParaRPr lang="en-US" altLang="ja-JP" sz="2000" b="1" dirty="0" smtClean="0">
              <a:solidFill>
                <a:prstClr val="black"/>
              </a:solidFill>
              <a:latin typeface="Times New Roman" pitchFamily="18" charset="0"/>
              <a:ea typeface="ＭＳ ゴシック" pitchFamily="49" charset="-128"/>
              <a:cs typeface="Times New Roman" pitchFamily="18" charset="0"/>
            </a:endParaRPr>
          </a:p>
          <a:p>
            <a:pPr marL="342900" indent="-342900">
              <a:spcAft>
                <a:spcPts val="600"/>
              </a:spcAft>
              <a:buClr>
                <a:srgbClr val="00CC00"/>
              </a:buClr>
              <a:buFont typeface="Wingdings" pitchFamily="2" charset="2"/>
              <a:buChar char="u"/>
            </a:pPr>
            <a:r>
              <a:rPr lang="ja-JP" altLang="ja-JP" sz="2000" b="1" dirty="0" smtClean="0">
                <a:solidFill>
                  <a:prstClr val="black"/>
                </a:solidFill>
                <a:latin typeface="Times New Roman" pitchFamily="18" charset="0"/>
                <a:ea typeface="ＭＳ ゴシック" pitchFamily="49" charset="-128"/>
                <a:cs typeface="Times New Roman" pitchFamily="18" charset="0"/>
              </a:rPr>
              <a:t>この</a:t>
            </a:r>
            <a:r>
              <a:rPr lang="ja-JP" altLang="ja-JP" sz="2000" b="1" dirty="0">
                <a:solidFill>
                  <a:prstClr val="black"/>
                </a:solidFill>
                <a:latin typeface="Times New Roman" pitchFamily="18" charset="0"/>
                <a:ea typeface="ＭＳ ゴシック" pitchFamily="49" charset="-128"/>
                <a:cs typeface="Times New Roman" pitchFamily="18" charset="0"/>
              </a:rPr>
              <a:t>ような理論を顕著に超える強度を</a:t>
            </a:r>
            <a:r>
              <a:rPr lang="en-GB" altLang="ja-JP" sz="2000" b="1" dirty="0" err="1">
                <a:solidFill>
                  <a:prstClr val="black"/>
                </a:solidFill>
                <a:latin typeface="Times New Roman" pitchFamily="18" charset="0"/>
                <a:ea typeface="ＭＳ ゴシック" pitchFamily="49" charset="-128"/>
                <a:cs typeface="Times New Roman" pitchFamily="18" charset="0"/>
              </a:rPr>
              <a:t>superintensity</a:t>
            </a:r>
            <a:r>
              <a:rPr lang="en-GB" altLang="ja-JP" sz="2000" b="1" dirty="0">
                <a:solidFill>
                  <a:prstClr val="black"/>
                </a:solidFill>
                <a:latin typeface="Times New Roman" pitchFamily="18" charset="0"/>
                <a:ea typeface="ＭＳ ゴシック" pitchFamily="49" charset="-128"/>
                <a:cs typeface="Times New Roman" pitchFamily="18" charset="0"/>
              </a:rPr>
              <a:t> (</a:t>
            </a:r>
            <a:r>
              <a:rPr lang="ja-JP" altLang="ja-JP" sz="2000" b="1" dirty="0">
                <a:solidFill>
                  <a:prstClr val="black"/>
                </a:solidFill>
                <a:latin typeface="Times New Roman" pitchFamily="18" charset="0"/>
                <a:ea typeface="ＭＳ ゴシック" pitchFamily="49" charset="-128"/>
                <a:cs typeface="Times New Roman" pitchFamily="18" charset="0"/>
              </a:rPr>
              <a:t>過強度</a:t>
            </a:r>
            <a:r>
              <a:rPr lang="en-GB" altLang="ja-JP" sz="2000" b="1" dirty="0" smtClean="0">
                <a:solidFill>
                  <a:prstClr val="black"/>
                </a:solidFill>
                <a:latin typeface="Times New Roman" pitchFamily="18" charset="0"/>
                <a:ea typeface="ＭＳ ゴシック" pitchFamily="49" charset="-128"/>
                <a:cs typeface="Times New Roman" pitchFamily="18" charset="0"/>
              </a:rPr>
              <a:t>)(</a:t>
            </a:r>
            <a:r>
              <a:rPr lang="en-GB" altLang="ja-JP" sz="2000" i="1" dirty="0" err="1" smtClean="0">
                <a:solidFill>
                  <a:prstClr val="black"/>
                </a:solidFill>
                <a:latin typeface="Times New Roman" pitchFamily="18" charset="0"/>
                <a:ea typeface="ＭＳ ゴシック" pitchFamily="49" charset="-128"/>
                <a:cs typeface="Times New Roman" pitchFamily="18" charset="0"/>
              </a:rPr>
              <a:t>Persing</a:t>
            </a:r>
            <a:r>
              <a:rPr lang="en-GB" altLang="ja-JP" sz="2000" i="1" dirty="0" smtClean="0">
                <a:solidFill>
                  <a:prstClr val="black"/>
                </a:solidFill>
                <a:latin typeface="Times New Roman" pitchFamily="18" charset="0"/>
                <a:ea typeface="ＭＳ ゴシック" pitchFamily="49" charset="-128"/>
                <a:cs typeface="Times New Roman" pitchFamily="18" charset="0"/>
              </a:rPr>
              <a:t> and Montgomery 2003; Cram et al 2007</a:t>
            </a:r>
            <a:r>
              <a:rPr lang="en-GB" altLang="ja-JP" sz="2000" b="1" dirty="0" smtClean="0">
                <a:solidFill>
                  <a:prstClr val="black"/>
                </a:solidFill>
                <a:latin typeface="Times New Roman" pitchFamily="18" charset="0"/>
                <a:ea typeface="ＭＳ ゴシック" pitchFamily="49" charset="-128"/>
                <a:cs typeface="Times New Roman" pitchFamily="18" charset="0"/>
              </a:rPr>
              <a:t>)</a:t>
            </a:r>
            <a:r>
              <a:rPr lang="ja-JP" altLang="ja-JP" sz="2000" b="1" dirty="0" smtClean="0">
                <a:solidFill>
                  <a:prstClr val="black"/>
                </a:solidFill>
                <a:latin typeface="Times New Roman" pitchFamily="18" charset="0"/>
                <a:ea typeface="ＭＳ ゴシック" pitchFamily="49" charset="-128"/>
                <a:cs typeface="Times New Roman" pitchFamily="18" charset="0"/>
              </a:rPr>
              <a:t>と</a:t>
            </a:r>
            <a:r>
              <a:rPr lang="ja-JP" altLang="ja-JP" sz="2000" b="1" dirty="0">
                <a:solidFill>
                  <a:prstClr val="black"/>
                </a:solidFill>
                <a:latin typeface="Times New Roman" pitchFamily="18" charset="0"/>
                <a:ea typeface="ＭＳ ゴシック" pitchFamily="49" charset="-128"/>
                <a:cs typeface="Times New Roman" pitchFamily="18" charset="0"/>
              </a:rPr>
              <a:t>いうが、その</a:t>
            </a:r>
            <a:r>
              <a:rPr lang="ja-JP" altLang="ja-JP" sz="2000" b="1" dirty="0" smtClean="0">
                <a:solidFill>
                  <a:prstClr val="black"/>
                </a:solidFill>
                <a:latin typeface="Times New Roman" pitchFamily="18" charset="0"/>
                <a:ea typeface="ＭＳ ゴシック" pitchFamily="49" charset="-128"/>
                <a:cs typeface="Times New Roman" pitchFamily="18" charset="0"/>
              </a:rPr>
              <a:t>原因は</a:t>
            </a:r>
            <a:r>
              <a:rPr lang="ja-JP" altLang="en-US" sz="2000" b="1" dirty="0" smtClean="0">
                <a:solidFill>
                  <a:prstClr val="black"/>
                </a:solidFill>
                <a:latin typeface="Times New Roman" pitchFamily="18" charset="0"/>
                <a:ea typeface="ＭＳ ゴシック" pitchFamily="49" charset="-128"/>
                <a:cs typeface="Times New Roman" pitchFamily="18" charset="0"/>
              </a:rPr>
              <a:t>現在十分理解されていない。</a:t>
            </a:r>
            <a:r>
              <a:rPr lang="en-US" altLang="ja-JP" sz="2000" b="1" dirty="0" smtClean="0">
                <a:solidFill>
                  <a:prstClr val="black"/>
                </a:solidFill>
                <a:latin typeface="Times New Roman" pitchFamily="18" charset="0"/>
                <a:ea typeface="ＭＳ ゴシック" pitchFamily="49" charset="-128"/>
                <a:cs typeface="Times New Roman" pitchFamily="18" charset="0"/>
              </a:rPr>
              <a:t>(</a:t>
            </a:r>
            <a:r>
              <a:rPr lang="en-US" altLang="ja-JP" sz="2000" i="1" dirty="0" smtClean="0">
                <a:solidFill>
                  <a:prstClr val="black"/>
                </a:solidFill>
                <a:latin typeface="Times New Roman" pitchFamily="18" charset="0"/>
                <a:ea typeface="ＭＳ ゴシック" pitchFamily="49" charset="-128"/>
                <a:cs typeface="Times New Roman" pitchFamily="18" charset="0"/>
              </a:rPr>
              <a:t>Bryan and </a:t>
            </a:r>
            <a:r>
              <a:rPr lang="en-US" altLang="ja-JP" sz="2000" i="1" dirty="0" err="1" smtClean="0">
                <a:solidFill>
                  <a:prstClr val="black"/>
                </a:solidFill>
                <a:latin typeface="Times New Roman" pitchFamily="18" charset="0"/>
                <a:ea typeface="ＭＳ ゴシック" pitchFamily="49" charset="-128"/>
                <a:cs typeface="Times New Roman" pitchFamily="18" charset="0"/>
              </a:rPr>
              <a:t>Rotunno</a:t>
            </a:r>
            <a:r>
              <a:rPr lang="en-US" altLang="ja-JP" sz="2000" i="1" dirty="0" smtClean="0">
                <a:solidFill>
                  <a:prstClr val="black"/>
                </a:solidFill>
                <a:latin typeface="Times New Roman" pitchFamily="18" charset="0"/>
                <a:ea typeface="ＭＳ ゴシック" pitchFamily="49" charset="-128"/>
                <a:cs typeface="Times New Roman" pitchFamily="18" charset="0"/>
              </a:rPr>
              <a:t> 2009</a:t>
            </a:r>
            <a:r>
              <a:rPr lang="en-US" altLang="ja-JP" sz="2000" b="1" dirty="0" smtClean="0">
                <a:solidFill>
                  <a:prstClr val="black"/>
                </a:solidFill>
                <a:latin typeface="Times New Roman" pitchFamily="18" charset="0"/>
                <a:ea typeface="ＭＳ ゴシック" pitchFamily="49" charset="-128"/>
                <a:cs typeface="Times New Roman" pitchFamily="18" charset="0"/>
              </a:rPr>
              <a:t>)</a:t>
            </a:r>
          </a:p>
          <a:p>
            <a:pPr marL="342900" indent="-342900">
              <a:spcAft>
                <a:spcPts val="600"/>
              </a:spcAft>
              <a:buClr>
                <a:srgbClr val="00CC00"/>
              </a:buClr>
              <a:buFont typeface="Wingdings" pitchFamily="2" charset="2"/>
              <a:buChar char="u"/>
            </a:pPr>
            <a:r>
              <a:rPr lang="ja-JP" altLang="ja-JP" sz="2000" b="1" dirty="0" smtClean="0">
                <a:solidFill>
                  <a:prstClr val="black"/>
                </a:solidFill>
                <a:latin typeface="Times New Roman" pitchFamily="18" charset="0"/>
                <a:ea typeface="ＭＳ ゴシック" pitchFamily="49" charset="-128"/>
                <a:cs typeface="Times New Roman" pitchFamily="18" charset="0"/>
              </a:rPr>
              <a:t>温暖化</a:t>
            </a:r>
            <a:r>
              <a:rPr lang="ja-JP" altLang="ja-JP" sz="2000" b="1" dirty="0">
                <a:solidFill>
                  <a:prstClr val="black"/>
                </a:solidFill>
                <a:latin typeface="Times New Roman" pitchFamily="18" charset="0"/>
                <a:ea typeface="ＭＳ ゴシック" pitchFamily="49" charset="-128"/>
                <a:cs typeface="Times New Roman" pitchFamily="18" charset="0"/>
              </a:rPr>
              <a:t>気候におけるスーパー台風の</a:t>
            </a:r>
            <a:r>
              <a:rPr lang="ja-JP" altLang="ja-JP" sz="2000" b="1" dirty="0" smtClean="0">
                <a:solidFill>
                  <a:prstClr val="black"/>
                </a:solidFill>
                <a:latin typeface="Times New Roman" pitchFamily="18" charset="0"/>
                <a:ea typeface="ＭＳ ゴシック" pitchFamily="49" charset="-128"/>
                <a:cs typeface="Times New Roman" pitchFamily="18" charset="0"/>
              </a:rPr>
              <a:t>経路</a:t>
            </a:r>
            <a:r>
              <a:rPr lang="ja-JP" altLang="en-US" sz="2000" b="1" dirty="0" smtClean="0">
                <a:solidFill>
                  <a:prstClr val="black"/>
                </a:solidFill>
                <a:latin typeface="Times New Roman" pitchFamily="18" charset="0"/>
                <a:ea typeface="ＭＳ ゴシック" pitchFamily="49" charset="-128"/>
                <a:cs typeface="Times New Roman" pitchFamily="18" charset="0"/>
              </a:rPr>
              <a:t>の</a:t>
            </a:r>
            <a:r>
              <a:rPr lang="ja-JP" altLang="ja-JP" sz="2000" b="1" dirty="0" smtClean="0">
                <a:solidFill>
                  <a:prstClr val="black"/>
                </a:solidFill>
                <a:latin typeface="Times New Roman" pitchFamily="18" charset="0"/>
                <a:ea typeface="ＭＳ ゴシック" pitchFamily="49" charset="-128"/>
                <a:cs typeface="Times New Roman" pitchFamily="18" charset="0"/>
              </a:rPr>
              <a:t>多くが</a:t>
            </a:r>
            <a:r>
              <a:rPr lang="ja-JP" altLang="ja-JP" sz="2000" b="1" dirty="0">
                <a:solidFill>
                  <a:prstClr val="black"/>
                </a:solidFill>
                <a:latin typeface="Times New Roman" pitchFamily="18" charset="0"/>
                <a:ea typeface="ＭＳ ゴシック" pitchFamily="49" charset="-128"/>
                <a:cs typeface="Times New Roman" pitchFamily="18" charset="0"/>
              </a:rPr>
              <a:t>中・高緯度に達しており、いくつか</a:t>
            </a:r>
            <a:r>
              <a:rPr lang="ja-JP" altLang="ja-JP" sz="2000" b="1" dirty="0" smtClean="0">
                <a:solidFill>
                  <a:prstClr val="black"/>
                </a:solidFill>
                <a:latin typeface="Times New Roman" pitchFamily="18" charset="0"/>
                <a:ea typeface="ＭＳ ゴシック" pitchFamily="49" charset="-128"/>
                <a:cs typeface="Times New Roman" pitchFamily="18" charset="0"/>
              </a:rPr>
              <a:t>は</a:t>
            </a:r>
            <a:r>
              <a:rPr lang="ja-JP" altLang="en-US" sz="2000" b="1" dirty="0" smtClean="0">
                <a:solidFill>
                  <a:prstClr val="black"/>
                </a:solidFill>
                <a:latin typeface="Times New Roman" pitchFamily="18" charset="0"/>
                <a:ea typeface="ＭＳ ゴシック" pitchFamily="49" charset="-128"/>
                <a:cs typeface="Times New Roman" pitchFamily="18" charset="0"/>
              </a:rPr>
              <a:t>そ</a:t>
            </a:r>
            <a:r>
              <a:rPr lang="ja-JP" altLang="ja-JP" sz="2000" b="1" dirty="0" smtClean="0">
                <a:solidFill>
                  <a:prstClr val="black"/>
                </a:solidFill>
                <a:latin typeface="Times New Roman" pitchFamily="18" charset="0"/>
                <a:ea typeface="ＭＳ ゴシック" pitchFamily="49" charset="-128"/>
                <a:cs typeface="Times New Roman" pitchFamily="18" charset="0"/>
              </a:rPr>
              <a:t>の</a:t>
            </a:r>
            <a:r>
              <a:rPr lang="ja-JP" altLang="ja-JP" sz="2000" b="1" dirty="0">
                <a:solidFill>
                  <a:prstClr val="black"/>
                </a:solidFill>
                <a:latin typeface="Times New Roman" pitchFamily="18" charset="0"/>
                <a:ea typeface="ＭＳ ゴシック" pitchFamily="49" charset="-128"/>
                <a:cs typeface="Times New Roman" pitchFamily="18" charset="0"/>
              </a:rPr>
              <a:t>強度を維持したまま日本付近に達している</a:t>
            </a:r>
            <a:r>
              <a:rPr lang="ja-JP" altLang="ja-JP" sz="2000" b="1" dirty="0" smtClean="0">
                <a:solidFill>
                  <a:prstClr val="black"/>
                </a:solidFill>
                <a:latin typeface="Times New Roman" pitchFamily="18" charset="0"/>
                <a:ea typeface="ＭＳ ゴシック" pitchFamily="49" charset="-128"/>
                <a:cs typeface="Times New Roman" pitchFamily="18" charset="0"/>
              </a:rPr>
              <a:t>。</a:t>
            </a:r>
            <a:endParaRPr lang="en-US" altLang="ja-JP" sz="2000" b="1" dirty="0" smtClean="0">
              <a:solidFill>
                <a:prstClr val="black"/>
              </a:solidFill>
              <a:latin typeface="Times New Roman" pitchFamily="18" charset="0"/>
              <a:ea typeface="ＭＳ ゴシック" pitchFamily="49" charset="-128"/>
              <a:cs typeface="Times New Roman" pitchFamily="18" charset="0"/>
            </a:endParaRPr>
          </a:p>
          <a:p>
            <a:pPr marL="342900" indent="-342900">
              <a:spcAft>
                <a:spcPts val="600"/>
              </a:spcAft>
              <a:buClr>
                <a:srgbClr val="00CC00"/>
              </a:buClr>
              <a:buFont typeface="Wingdings" pitchFamily="2" charset="2"/>
              <a:buChar char="u"/>
            </a:pPr>
            <a:r>
              <a:rPr lang="ja-JP" altLang="ja-JP" sz="2000" b="1" dirty="0" smtClean="0">
                <a:solidFill>
                  <a:srgbClr val="FF0000"/>
                </a:solidFill>
                <a:latin typeface="Times New Roman" pitchFamily="18" charset="0"/>
                <a:ea typeface="ＭＳ ゴシック" pitchFamily="49" charset="-128"/>
                <a:cs typeface="Times New Roman" pitchFamily="18" charset="0"/>
              </a:rPr>
              <a:t>このように温暖化</a:t>
            </a:r>
            <a:r>
              <a:rPr lang="ja-JP" altLang="ja-JP" sz="2000" b="1" dirty="0">
                <a:solidFill>
                  <a:srgbClr val="FF0000"/>
                </a:solidFill>
                <a:latin typeface="Times New Roman" pitchFamily="18" charset="0"/>
                <a:ea typeface="ＭＳ ゴシック" pitchFamily="49" charset="-128"/>
                <a:cs typeface="Times New Roman" pitchFamily="18" charset="0"/>
              </a:rPr>
              <a:t>気候で</a:t>
            </a:r>
            <a:r>
              <a:rPr lang="ja-JP" altLang="ja-JP" sz="2000" b="1" dirty="0" smtClean="0">
                <a:solidFill>
                  <a:srgbClr val="FF0000"/>
                </a:solidFill>
                <a:latin typeface="Times New Roman" pitchFamily="18" charset="0"/>
                <a:ea typeface="ＭＳ ゴシック" pitchFamily="49" charset="-128"/>
                <a:cs typeface="Times New Roman" pitchFamily="18" charset="0"/>
              </a:rPr>
              <a:t>は、</a:t>
            </a:r>
            <a:r>
              <a:rPr lang="ja-JP" altLang="ja-JP" sz="2000" b="1" dirty="0">
                <a:solidFill>
                  <a:srgbClr val="FF0000"/>
                </a:solidFill>
                <a:latin typeface="Times New Roman" pitchFamily="18" charset="0"/>
                <a:ea typeface="ＭＳ ゴシック" pitchFamily="49" charset="-128"/>
                <a:cs typeface="Times New Roman" pitchFamily="18" charset="0"/>
              </a:rPr>
              <a:t>スーパー台風の数と強度の顕著な増大がみられ、そのいくつかは日本にまで到達することが示された</a:t>
            </a:r>
            <a:r>
              <a:rPr lang="ja-JP" altLang="ja-JP" sz="2000" b="1" dirty="0" smtClean="0">
                <a:solidFill>
                  <a:srgbClr val="FF0000"/>
                </a:solidFill>
                <a:latin typeface="Times New Roman" pitchFamily="18" charset="0"/>
                <a:ea typeface="ＭＳ ゴシック" pitchFamily="49" charset="-128"/>
                <a:cs typeface="Times New Roman" pitchFamily="18" charset="0"/>
              </a:rPr>
              <a:t>。</a:t>
            </a:r>
            <a:endParaRPr lang="en-US" altLang="ja-JP" sz="2000" b="1" dirty="0" smtClean="0">
              <a:solidFill>
                <a:srgbClr val="FF0000"/>
              </a:solidFill>
              <a:latin typeface="Times New Roman" pitchFamily="18" charset="0"/>
              <a:ea typeface="ＭＳ ゴシック" pitchFamily="49" charset="-128"/>
              <a:cs typeface="Times New Roman" pitchFamily="18" charset="0"/>
            </a:endParaRPr>
          </a:p>
          <a:p>
            <a:pPr marL="342900" indent="-342900">
              <a:spcAft>
                <a:spcPts val="600"/>
              </a:spcAft>
              <a:buClr>
                <a:srgbClr val="00CC00"/>
              </a:buClr>
              <a:buFont typeface="Wingdings" pitchFamily="2" charset="2"/>
              <a:buChar char="u"/>
            </a:pPr>
            <a:r>
              <a:rPr lang="ja-JP" altLang="en-US" sz="2000" b="1" dirty="0" smtClean="0">
                <a:solidFill>
                  <a:prstClr val="black"/>
                </a:solidFill>
                <a:latin typeface="Times New Roman" pitchFamily="18" charset="0"/>
                <a:ea typeface="ＭＳ ゴシック" pitchFamily="49" charset="-128"/>
                <a:cs typeface="Times New Roman" pitchFamily="18" charset="0"/>
              </a:rPr>
              <a:t>このような台風の強度を精度よく予測するために、雲解像モデル</a:t>
            </a:r>
            <a:r>
              <a:rPr lang="en-US" altLang="ja-JP" sz="2000" b="1" dirty="0" err="1" smtClean="0">
                <a:solidFill>
                  <a:prstClr val="black"/>
                </a:solidFill>
                <a:latin typeface="Times New Roman" pitchFamily="18" charset="0"/>
                <a:ea typeface="ＭＳ ゴシック" pitchFamily="49" charset="-128"/>
                <a:cs typeface="Times New Roman" pitchFamily="18" charset="0"/>
              </a:rPr>
              <a:t>CReSS</a:t>
            </a:r>
            <a:r>
              <a:rPr lang="ja-JP" altLang="en-US" sz="2000" b="1" dirty="0" smtClean="0">
                <a:solidFill>
                  <a:prstClr val="black"/>
                </a:solidFill>
                <a:latin typeface="Times New Roman" pitchFamily="18" charset="0"/>
                <a:ea typeface="ＭＳ ゴシック" pitchFamily="49" charset="-128"/>
                <a:cs typeface="Times New Roman" pitchFamily="18" charset="0"/>
              </a:rPr>
              <a:t>の力学過程と物理過程の改良を行い、衛星データとの比較により検証を行ってきた。</a:t>
            </a:r>
            <a:endParaRPr lang="en-US" altLang="ja-JP" sz="2000" b="1" dirty="0" smtClean="0">
              <a:solidFill>
                <a:prstClr val="black"/>
              </a:solidFill>
              <a:latin typeface="Times New Roman" pitchFamily="18" charset="0"/>
              <a:ea typeface="ＭＳ ゴシック" pitchFamily="49" charset="-128"/>
              <a:cs typeface="Times New Roman" pitchFamily="18" charset="0"/>
            </a:endParaRPr>
          </a:p>
          <a:p>
            <a:pPr marL="342900" indent="-342900">
              <a:spcAft>
                <a:spcPts val="600"/>
              </a:spcAft>
              <a:buClr>
                <a:srgbClr val="00CC00"/>
              </a:buClr>
              <a:buFont typeface="Wingdings" pitchFamily="2" charset="2"/>
              <a:buChar char="u"/>
            </a:pPr>
            <a:r>
              <a:rPr lang="ja-JP" altLang="en-US" sz="2000" b="1" dirty="0" smtClean="0">
                <a:solidFill>
                  <a:prstClr val="black"/>
                </a:solidFill>
                <a:latin typeface="Times New Roman" pitchFamily="18" charset="0"/>
                <a:ea typeface="ＭＳ ゴシック" pitchFamily="49" charset="-128"/>
                <a:cs typeface="Times New Roman" pitchFamily="18" charset="0"/>
              </a:rPr>
              <a:t>台風</a:t>
            </a:r>
            <a:r>
              <a:rPr lang="ja-JP" altLang="en-US" sz="2000" b="1" dirty="0" smtClean="0">
                <a:solidFill>
                  <a:prstClr val="black"/>
                </a:solidFill>
                <a:latin typeface="Times New Roman" pitchFamily="18" charset="0"/>
                <a:ea typeface="ＭＳ ゴシック" pitchFamily="49" charset="-128"/>
                <a:cs typeface="Times New Roman" pitchFamily="18" charset="0"/>
              </a:rPr>
              <a:t>など熱帯擾乱のシミュレーションについての新しいアプローチとして、</a:t>
            </a:r>
            <a:r>
              <a:rPr lang="ja-JP" altLang="en-US" sz="2000" b="1" dirty="0" smtClean="0">
                <a:solidFill>
                  <a:prstClr val="black"/>
                </a:solidFill>
                <a:latin typeface="Times New Roman" pitchFamily="18" charset="0"/>
                <a:ea typeface="ＭＳ ゴシック" pitchFamily="49" charset="-128"/>
                <a:cs typeface="Times New Roman" pitchFamily="18" charset="0"/>
              </a:rPr>
              <a:t>雲</a:t>
            </a:r>
            <a:r>
              <a:rPr lang="ja-JP" altLang="en-US" sz="2000" b="1" dirty="0" smtClean="0">
                <a:solidFill>
                  <a:prstClr val="black"/>
                </a:solidFill>
                <a:latin typeface="Times New Roman" pitchFamily="18" charset="0"/>
                <a:ea typeface="ＭＳ ゴシック" pitchFamily="49" charset="-128"/>
                <a:cs typeface="Times New Roman" pitchFamily="18" charset="0"/>
              </a:rPr>
              <a:t>解像モデルと全球モデルとの</a:t>
            </a:r>
            <a:r>
              <a:rPr lang="ja-JP" altLang="en-US" sz="2000" b="1" dirty="0" smtClean="0">
                <a:solidFill>
                  <a:prstClr val="black"/>
                </a:solidFill>
                <a:latin typeface="Times New Roman" pitchFamily="18" charset="0"/>
                <a:ea typeface="ＭＳ ゴシック" pitchFamily="49" charset="-128"/>
                <a:cs typeface="Times New Roman" pitchFamily="18" charset="0"/>
              </a:rPr>
              <a:t>双方向通信結合</a:t>
            </a:r>
            <a:r>
              <a:rPr lang="ja-JP" altLang="en-US" sz="2000" b="1" dirty="0" smtClean="0">
                <a:solidFill>
                  <a:prstClr val="black"/>
                </a:solidFill>
                <a:latin typeface="Times New Roman" pitchFamily="18" charset="0"/>
                <a:ea typeface="ＭＳ ゴシック" pitchFamily="49" charset="-128"/>
                <a:cs typeface="Times New Roman" pitchFamily="18" charset="0"/>
              </a:rPr>
              <a:t>を開発し、それによる台風などの実験を行ってきた。</a:t>
            </a:r>
            <a:endParaRPr lang="ja-JP" altLang="en-US" sz="2000" b="1" dirty="0">
              <a:solidFill>
                <a:prstClr val="black"/>
              </a:solidFill>
              <a:latin typeface="Times New Roman" pitchFamily="18" charset="0"/>
              <a:ea typeface="ＭＳ ゴシック" pitchFamily="49" charset="-128"/>
              <a:cs typeface="Times New Roman" pitchFamily="18" charset="0"/>
            </a:endParaRPr>
          </a:p>
        </p:txBody>
      </p:sp>
    </p:spTree>
    <p:extLst>
      <p:ext uri="{BB962C8B-B14F-4D97-AF65-F5344CB8AC3E}">
        <p14:creationId xmlns="" xmlns:p14="http://schemas.microsoft.com/office/powerpoint/2010/main" val="21725702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コンテンツ プレースホルダ 3"/>
          <p:cNvSpPr>
            <a:spLocks noGrp="1"/>
          </p:cNvSpPr>
          <p:nvPr>
            <p:ph sz="half" idx="1"/>
          </p:nvPr>
        </p:nvSpPr>
        <p:spPr>
          <a:xfrm>
            <a:off x="0" y="980728"/>
            <a:ext cx="4786314" cy="4500594"/>
          </a:xfrm>
        </p:spPr>
        <p:txBody>
          <a:bodyPr>
            <a:normAutofit/>
          </a:bodyPr>
          <a:lstStyle/>
          <a:p>
            <a:r>
              <a:rPr lang="ja-JP" altLang="en-US" sz="2400" b="1" u="sng" dirty="0" smtClean="0"/>
              <a:t>大規模スケールの運動</a:t>
            </a:r>
            <a:r>
              <a:rPr lang="ja-JP" altLang="en-US" sz="2000" b="1" dirty="0" smtClean="0"/>
              <a:t>　</a:t>
            </a:r>
            <a:r>
              <a:rPr lang="ja-JP" altLang="en-US" sz="2000" dirty="0" smtClean="0"/>
              <a:t>：　</a:t>
            </a:r>
            <a:endParaRPr lang="en-US" altLang="ja-JP" sz="2000" dirty="0" smtClean="0"/>
          </a:p>
          <a:p>
            <a:pPr>
              <a:buNone/>
            </a:pPr>
            <a:r>
              <a:rPr lang="ja-JP" altLang="en-US" sz="2000" dirty="0" smtClean="0"/>
              <a:t>　　静力学近似が良い精度で成立</a:t>
            </a:r>
            <a:endParaRPr lang="en-US" altLang="ja-JP" sz="2000" dirty="0" smtClean="0"/>
          </a:p>
          <a:p>
            <a:endParaRPr lang="en-US" altLang="ja-JP" sz="2000" dirty="0" smtClean="0"/>
          </a:p>
          <a:p>
            <a:r>
              <a:rPr lang="ja-JP" altLang="en-US" sz="2400" b="1" u="sng" dirty="0" smtClean="0"/>
              <a:t>対流な活発な領域　</a:t>
            </a:r>
            <a:r>
              <a:rPr lang="en-US" altLang="ja-JP" sz="2400" b="1" u="sng" dirty="0" smtClean="0">
                <a:sym typeface="Wingdings" pitchFamily="2" charset="2"/>
              </a:rPr>
              <a:t>:</a:t>
            </a:r>
            <a:r>
              <a:rPr lang="ja-JP" altLang="en-US" sz="2400" b="1" u="sng" dirty="0" smtClean="0">
                <a:sym typeface="Wingdings" pitchFamily="2" charset="2"/>
              </a:rPr>
              <a:t>　</a:t>
            </a:r>
            <a:endParaRPr lang="en-US" altLang="ja-JP" sz="2400" b="1" u="sng" dirty="0" smtClean="0">
              <a:sym typeface="Wingdings" pitchFamily="2" charset="2"/>
            </a:endParaRPr>
          </a:p>
          <a:p>
            <a:pPr>
              <a:buNone/>
            </a:pPr>
            <a:r>
              <a:rPr lang="ja-JP" altLang="en-US" sz="2400" b="1" dirty="0">
                <a:sym typeface="Wingdings" pitchFamily="2" charset="2"/>
              </a:rPr>
              <a:t>　　</a:t>
            </a:r>
            <a:r>
              <a:rPr lang="ja-JP" altLang="en-US" sz="2400" b="1" dirty="0" smtClean="0">
                <a:sym typeface="Wingdings" pitchFamily="2" charset="2"/>
              </a:rPr>
              <a:t>（台風・梅雨前線など）</a:t>
            </a:r>
            <a:endParaRPr lang="en-US" altLang="ja-JP" sz="2400" dirty="0" smtClean="0"/>
          </a:p>
          <a:p>
            <a:pPr>
              <a:buNone/>
            </a:pPr>
            <a:r>
              <a:rPr lang="ja-JP" altLang="en-US" sz="2000" dirty="0" smtClean="0"/>
              <a:t>　　高解像度で、鉛直流や雲物理過程を陽に説く必要がある。</a:t>
            </a:r>
            <a:endParaRPr lang="en-US" altLang="ja-JP" sz="2000" dirty="0" smtClean="0"/>
          </a:p>
          <a:p>
            <a:pPr>
              <a:buNone/>
            </a:pPr>
            <a:endParaRPr lang="en-US" altLang="ja-JP" sz="2000" dirty="0" smtClean="0"/>
          </a:p>
        </p:txBody>
      </p:sp>
      <p:sp>
        <p:nvSpPr>
          <p:cNvPr id="12" name="タイトル 1"/>
          <p:cNvSpPr>
            <a:spLocks noGrp="1"/>
          </p:cNvSpPr>
          <p:nvPr>
            <p:ph type="title"/>
          </p:nvPr>
        </p:nvSpPr>
        <p:spPr>
          <a:xfrm>
            <a:off x="899592" y="72008"/>
            <a:ext cx="7236296" cy="548680"/>
          </a:xfrm>
        </p:spPr>
        <p:style>
          <a:lnRef idx="0">
            <a:schemeClr val="accent3"/>
          </a:lnRef>
          <a:fillRef idx="3">
            <a:schemeClr val="accent3"/>
          </a:fillRef>
          <a:effectRef idx="3">
            <a:schemeClr val="accent3"/>
          </a:effectRef>
          <a:fontRef idx="minor">
            <a:schemeClr val="lt1"/>
          </a:fontRef>
        </p:style>
        <p:txBody>
          <a:bodyPr>
            <a:normAutofit/>
          </a:bodyPr>
          <a:lstStyle/>
          <a:p>
            <a:r>
              <a:rPr kumimoji="1" lang="ja-JP" altLang="en-US" sz="2800" dirty="0" smtClean="0">
                <a:solidFill>
                  <a:schemeClr val="bg1"/>
                </a:solidFill>
              </a:rPr>
              <a:t>全球モデルと雲解像モデルの双方向通信結合</a:t>
            </a:r>
            <a:endParaRPr kumimoji="1" lang="ja-JP" altLang="en-US" sz="2800" dirty="0">
              <a:solidFill>
                <a:schemeClr val="bg1"/>
              </a:solidFill>
            </a:endParaRPr>
          </a:p>
        </p:txBody>
      </p:sp>
      <p:pic>
        <p:nvPicPr>
          <p:cNvPr id="10" name="コンテンツ プレースホルダ 10" descr="gsm.png"/>
          <p:cNvPicPr>
            <a:picLocks noGrp="1" noChangeAspect="1"/>
          </p:cNvPicPr>
          <p:nvPr>
            <p:ph idx="1"/>
          </p:nvPr>
        </p:nvPicPr>
        <p:blipFill>
          <a:blip r:embed="rId2" cstate="print"/>
          <a:srcRect l="7307" r="26495" b="22636"/>
          <a:stretch>
            <a:fillRect/>
          </a:stretch>
        </p:blipFill>
        <p:spPr>
          <a:xfrm>
            <a:off x="4644008" y="764704"/>
            <a:ext cx="4504344" cy="3312368"/>
          </a:xfrm>
        </p:spPr>
      </p:pic>
      <p:pic>
        <p:nvPicPr>
          <p:cNvPr id="16" name="Picture 2" descr="qr"/>
          <p:cNvPicPr>
            <a:picLocks noChangeArrowheads="1"/>
          </p:cNvPicPr>
          <p:nvPr/>
        </p:nvPicPr>
        <p:blipFill>
          <a:blip r:embed="rId3" cstate="print"/>
          <a:srcRect/>
          <a:stretch>
            <a:fillRect/>
          </a:stretch>
        </p:blipFill>
        <p:spPr bwMode="auto">
          <a:xfrm>
            <a:off x="4572000" y="3501008"/>
            <a:ext cx="3002106" cy="2520850"/>
          </a:xfrm>
          <a:prstGeom prst="rect">
            <a:avLst/>
          </a:prstGeom>
          <a:noFill/>
          <a:ln w="9525">
            <a:noFill/>
            <a:miter lim="800000"/>
            <a:headEnd/>
            <a:tailEnd/>
          </a:ln>
        </p:spPr>
      </p:pic>
      <p:sp>
        <p:nvSpPr>
          <p:cNvPr id="15" name="AutoShape 8"/>
          <p:cNvSpPr>
            <a:spLocks/>
          </p:cNvSpPr>
          <p:nvPr/>
        </p:nvSpPr>
        <p:spPr bwMode="auto">
          <a:xfrm rot="16943445">
            <a:off x="5297197" y="2923579"/>
            <a:ext cx="1921697" cy="376214"/>
          </a:xfrm>
          <a:prstGeom prst="leftRightArrow">
            <a:avLst>
              <a:gd name="adj1" fmla="val 60000"/>
              <a:gd name="adj2" fmla="val 85556"/>
            </a:avLst>
          </a:prstGeom>
          <a:gradFill rotWithShape="0">
            <a:gsLst>
              <a:gs pos="0">
                <a:srgbClr val="FFFF66"/>
              </a:gs>
              <a:gs pos="100000">
                <a:srgbClr val="800040"/>
              </a:gs>
            </a:gsLst>
            <a:lin ang="18900000" scaled="1"/>
          </a:gradFill>
          <a:ln w="25400">
            <a:solidFill>
              <a:schemeClr val="tx1"/>
            </a:solidFill>
            <a:miter lim="800000"/>
            <a:headEnd/>
            <a:tailEnd/>
          </a:ln>
        </p:spPr>
        <p:txBody>
          <a:bodyPr lIns="0" tIns="0" rIns="0" bIns="0"/>
          <a:lstStyle/>
          <a:p>
            <a:endParaRPr lang="ja-JP" altLang="en-US" dirty="0">
              <a:solidFill>
                <a:prstClr val="black"/>
              </a:solidFill>
            </a:endParaRPr>
          </a:p>
        </p:txBody>
      </p:sp>
      <p:sp>
        <p:nvSpPr>
          <p:cNvPr id="7" name="テキスト ボックス 6"/>
          <p:cNvSpPr txBox="1"/>
          <p:nvPr/>
        </p:nvSpPr>
        <p:spPr>
          <a:xfrm>
            <a:off x="5148064" y="1052736"/>
            <a:ext cx="2714644"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ja-JP" altLang="en-US" sz="2400" b="1" dirty="0" smtClean="0">
                <a:solidFill>
                  <a:srgbClr val="FF0000"/>
                </a:solidFill>
                <a:latin typeface="Times New Roman" pitchFamily="18" charset="0"/>
                <a:cs typeface="Times New Roman" pitchFamily="18" charset="0"/>
              </a:rPr>
              <a:t>全球モデル：</a:t>
            </a:r>
            <a:r>
              <a:rPr lang="en-US" altLang="ja-JP" sz="2400" b="1" dirty="0" smtClean="0">
                <a:solidFill>
                  <a:srgbClr val="FF0000"/>
                </a:solidFill>
                <a:latin typeface="Times New Roman" pitchFamily="18" charset="0"/>
                <a:cs typeface="Times New Roman" pitchFamily="18" charset="0"/>
              </a:rPr>
              <a:t>AFES</a:t>
            </a:r>
            <a:endParaRPr lang="ja-JP" altLang="en-US" sz="2400" b="1" dirty="0">
              <a:solidFill>
                <a:srgbClr val="FF0000"/>
              </a:solidFill>
              <a:latin typeface="Times New Roman" pitchFamily="18" charset="0"/>
              <a:cs typeface="Times New Roman" pitchFamily="18" charset="0"/>
            </a:endParaRPr>
          </a:p>
        </p:txBody>
      </p:sp>
      <p:sp>
        <p:nvSpPr>
          <p:cNvPr id="9" name="テキスト ボックス 8"/>
          <p:cNvSpPr txBox="1"/>
          <p:nvPr/>
        </p:nvSpPr>
        <p:spPr>
          <a:xfrm>
            <a:off x="4716016" y="6093296"/>
            <a:ext cx="2744854" cy="461665"/>
          </a:xfrm>
          <a:prstGeom prst="rect">
            <a:avLst/>
          </a:prstGeom>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ja-JP" altLang="en-US" sz="2400" b="1" dirty="0" smtClean="0">
                <a:solidFill>
                  <a:prstClr val="white"/>
                </a:solidFill>
                <a:latin typeface="Times New Roman" pitchFamily="18" charset="0"/>
                <a:cs typeface="Times New Roman" pitchFamily="18" charset="0"/>
              </a:rPr>
              <a:t>領域モデル：</a:t>
            </a:r>
            <a:r>
              <a:rPr lang="en-US" altLang="ja-JP" sz="2400" b="1" dirty="0" err="1" smtClean="0">
                <a:solidFill>
                  <a:prstClr val="white"/>
                </a:solidFill>
                <a:latin typeface="Times New Roman" pitchFamily="18" charset="0"/>
                <a:cs typeface="Times New Roman" pitchFamily="18" charset="0"/>
              </a:rPr>
              <a:t>CReSS</a:t>
            </a:r>
            <a:endParaRPr lang="ja-JP" altLang="en-US" sz="2400" b="1" dirty="0">
              <a:solidFill>
                <a:prstClr val="white"/>
              </a:solidFill>
              <a:latin typeface="Times New Roman" pitchFamily="18" charset="0"/>
              <a:cs typeface="Times New Roman" pitchFamily="18" charset="0"/>
            </a:endParaRPr>
          </a:p>
        </p:txBody>
      </p:sp>
      <p:sp>
        <p:nvSpPr>
          <p:cNvPr id="13" name="テキスト ボックス 12"/>
          <p:cNvSpPr txBox="1"/>
          <p:nvPr/>
        </p:nvSpPr>
        <p:spPr>
          <a:xfrm>
            <a:off x="179512" y="4077072"/>
            <a:ext cx="4357718" cy="1569660"/>
          </a:xfrm>
          <a:prstGeom prst="rect">
            <a:avLst/>
          </a:prstGeom>
          <a:noFill/>
        </p:spPr>
        <p:txBody>
          <a:bodyPr wrap="square" rtlCol="0">
            <a:spAutoFit/>
          </a:bodyPr>
          <a:lstStyle/>
          <a:p>
            <a:r>
              <a:rPr lang="ja-JP" altLang="en-US" sz="2400" b="1" dirty="0" smtClean="0">
                <a:solidFill>
                  <a:prstClr val="black"/>
                </a:solidFill>
                <a:latin typeface="Times New Roman" pitchFamily="18" charset="0"/>
                <a:cs typeface="Times New Roman" pitchFamily="18" charset="0"/>
              </a:rPr>
              <a:t>全球静力学モデル</a:t>
            </a:r>
            <a:r>
              <a:rPr lang="en-US" altLang="ja-JP" sz="2400" b="1" dirty="0" smtClean="0">
                <a:solidFill>
                  <a:srgbClr val="FF5050"/>
                </a:solidFill>
                <a:latin typeface="Times New Roman" pitchFamily="18" charset="0"/>
                <a:cs typeface="Times New Roman" pitchFamily="18" charset="0"/>
              </a:rPr>
              <a:t>AFES</a:t>
            </a:r>
            <a:r>
              <a:rPr lang="ja-JP" altLang="en-US" sz="2400" b="1" dirty="0" smtClean="0">
                <a:solidFill>
                  <a:prstClr val="black"/>
                </a:solidFill>
                <a:latin typeface="Times New Roman" pitchFamily="18" charset="0"/>
                <a:cs typeface="Times New Roman" pitchFamily="18" charset="0"/>
              </a:rPr>
              <a:t>に</a:t>
            </a:r>
            <a:endParaRPr lang="en-US" altLang="ja-JP" sz="2400" b="1" dirty="0" smtClean="0">
              <a:solidFill>
                <a:prstClr val="black"/>
              </a:solidFill>
              <a:latin typeface="Times New Roman" pitchFamily="18" charset="0"/>
              <a:cs typeface="Times New Roman" pitchFamily="18" charset="0"/>
            </a:endParaRPr>
          </a:p>
          <a:p>
            <a:r>
              <a:rPr lang="ja-JP" altLang="en-US" sz="2400" b="1" dirty="0" smtClean="0">
                <a:solidFill>
                  <a:prstClr val="black"/>
                </a:solidFill>
                <a:latin typeface="Times New Roman" pitchFamily="18" charset="0"/>
                <a:cs typeface="Times New Roman" pitchFamily="18" charset="0"/>
              </a:rPr>
              <a:t>雲解像モデル</a:t>
            </a:r>
            <a:r>
              <a:rPr lang="en-US" altLang="ja-JP" sz="2400" b="1" dirty="0" err="1" smtClean="0">
                <a:solidFill>
                  <a:srgbClr val="1F497D"/>
                </a:solidFill>
                <a:latin typeface="Times New Roman" pitchFamily="18" charset="0"/>
                <a:cs typeface="Times New Roman" pitchFamily="18" charset="0"/>
              </a:rPr>
              <a:t>CReSS</a:t>
            </a:r>
            <a:r>
              <a:rPr lang="ja-JP" altLang="en-US" sz="2400" b="1" dirty="0" smtClean="0">
                <a:solidFill>
                  <a:prstClr val="black"/>
                </a:solidFill>
                <a:latin typeface="Times New Roman" pitchFamily="18" charset="0"/>
                <a:cs typeface="Times New Roman" pitchFamily="18" charset="0"/>
              </a:rPr>
              <a:t>を埋め込んだ非斉一結合モデルの開発を行っている。</a:t>
            </a:r>
            <a:endParaRPr lang="en-US" altLang="ja-JP" sz="2400" b="1" dirty="0" smtClean="0">
              <a:solidFill>
                <a:prstClr val="black"/>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 5" descr="rain_2way35.gif"/>
          <p:cNvPicPr>
            <a:picLocks noGrp="1" noChangeAspect="1"/>
          </p:cNvPicPr>
          <p:nvPr>
            <p:ph sz="half" idx="1"/>
          </p:nvPr>
        </p:nvPicPr>
        <p:blipFill>
          <a:blip r:embed="rId2" cstate="print"/>
          <a:stretch>
            <a:fillRect/>
          </a:stretch>
        </p:blipFill>
        <p:spPr>
          <a:xfrm>
            <a:off x="107504" y="1268760"/>
            <a:ext cx="4521968" cy="4273260"/>
          </a:xfrm>
        </p:spPr>
      </p:pic>
      <p:pic>
        <p:nvPicPr>
          <p:cNvPr id="5" name="コンテンツ プレースホルダ 4" descr="rain_afes35.gif"/>
          <p:cNvPicPr>
            <a:picLocks noGrp="1" noChangeAspect="1"/>
          </p:cNvPicPr>
          <p:nvPr>
            <p:ph sz="half" idx="2"/>
          </p:nvPr>
        </p:nvPicPr>
        <p:blipFill>
          <a:blip r:embed="rId3" cstate="print"/>
          <a:stretch>
            <a:fillRect/>
          </a:stretch>
        </p:blipFill>
        <p:spPr>
          <a:xfrm>
            <a:off x="4572000" y="1268760"/>
            <a:ext cx="4495738" cy="4248472"/>
          </a:xfrm>
        </p:spPr>
      </p:pic>
      <p:sp>
        <p:nvSpPr>
          <p:cNvPr id="7" name="テキスト ボックス 6"/>
          <p:cNvSpPr txBox="1"/>
          <p:nvPr/>
        </p:nvSpPr>
        <p:spPr>
          <a:xfrm>
            <a:off x="3923928" y="5877272"/>
            <a:ext cx="4759636" cy="584775"/>
          </a:xfrm>
          <a:prstGeom prst="rect">
            <a:avLst/>
          </a:prstGeom>
        </p:spPr>
        <p:style>
          <a:lnRef idx="1">
            <a:schemeClr val="accent3"/>
          </a:lnRef>
          <a:fillRef idx="3">
            <a:schemeClr val="accent3"/>
          </a:fillRef>
          <a:effectRef idx="2">
            <a:schemeClr val="accent3"/>
          </a:effectRef>
          <a:fontRef idx="minor">
            <a:schemeClr val="lt1"/>
          </a:fontRef>
        </p:style>
        <p:txBody>
          <a:bodyPr wrap="none" rtlCol="0">
            <a:spAutoFit/>
          </a:bodyPr>
          <a:lstStyle/>
          <a:p>
            <a:r>
              <a:rPr lang="ja-JP" altLang="en-US" sz="1600" b="1" dirty="0" smtClean="0">
                <a:solidFill>
                  <a:schemeClr val="bg1"/>
                </a:solidFill>
                <a:latin typeface="Times New Roman" pitchFamily="18" charset="0"/>
                <a:cs typeface="Times New Roman" pitchFamily="18" charset="0"/>
              </a:rPr>
              <a:t>カラーシェード：　高度</a:t>
            </a:r>
            <a:r>
              <a:rPr lang="en-US" altLang="ja-JP" sz="1600" b="1" dirty="0" smtClean="0">
                <a:solidFill>
                  <a:schemeClr val="bg1"/>
                </a:solidFill>
                <a:latin typeface="Times New Roman" pitchFamily="18" charset="0"/>
                <a:cs typeface="Times New Roman" pitchFamily="18" charset="0"/>
              </a:rPr>
              <a:t>2km</a:t>
            </a:r>
            <a:r>
              <a:rPr lang="ja-JP" altLang="en-US" sz="1600" b="1" dirty="0" smtClean="0">
                <a:solidFill>
                  <a:schemeClr val="bg1"/>
                </a:solidFill>
                <a:latin typeface="Times New Roman" pitchFamily="18" charset="0"/>
                <a:cs typeface="Times New Roman" pitchFamily="18" charset="0"/>
              </a:rPr>
              <a:t>における雨水混合比</a:t>
            </a:r>
            <a:r>
              <a:rPr lang="en-US" altLang="ja-JP" sz="1600" b="1" dirty="0" smtClean="0">
                <a:solidFill>
                  <a:schemeClr val="bg1"/>
                </a:solidFill>
                <a:latin typeface="Times New Roman" pitchFamily="18" charset="0"/>
                <a:cs typeface="Times New Roman" pitchFamily="18" charset="0"/>
              </a:rPr>
              <a:t>[g/kg]</a:t>
            </a:r>
          </a:p>
          <a:p>
            <a:r>
              <a:rPr lang="ja-JP" altLang="en-US" sz="1600" b="1" dirty="0" smtClean="0">
                <a:solidFill>
                  <a:schemeClr val="bg1"/>
                </a:solidFill>
                <a:latin typeface="Times New Roman" pitchFamily="18" charset="0"/>
                <a:cs typeface="Times New Roman" pitchFamily="18" charset="0"/>
              </a:rPr>
              <a:t>コンター：　海面気圧</a:t>
            </a:r>
            <a:r>
              <a:rPr lang="en-US" altLang="ja-JP" sz="1600" b="1" dirty="0" smtClean="0">
                <a:solidFill>
                  <a:schemeClr val="bg1"/>
                </a:solidFill>
                <a:latin typeface="Times New Roman" pitchFamily="18" charset="0"/>
                <a:cs typeface="Times New Roman" pitchFamily="18" charset="0"/>
              </a:rPr>
              <a:t>[</a:t>
            </a:r>
            <a:r>
              <a:rPr lang="en-US" altLang="ja-JP" sz="1600" b="1" dirty="0" err="1" smtClean="0">
                <a:solidFill>
                  <a:schemeClr val="bg1"/>
                </a:solidFill>
                <a:latin typeface="Times New Roman" pitchFamily="18" charset="0"/>
                <a:cs typeface="Times New Roman" pitchFamily="18" charset="0"/>
              </a:rPr>
              <a:t>hPa</a:t>
            </a:r>
            <a:r>
              <a:rPr lang="en-US" altLang="ja-JP" sz="1600" b="1" dirty="0" smtClean="0">
                <a:solidFill>
                  <a:schemeClr val="bg1"/>
                </a:solidFill>
                <a:latin typeface="Times New Roman" pitchFamily="18" charset="0"/>
                <a:cs typeface="Times New Roman" pitchFamily="18" charset="0"/>
              </a:rPr>
              <a:t>] </a:t>
            </a:r>
            <a:endParaRPr lang="ja-JP" altLang="en-US" sz="1600" b="1" dirty="0">
              <a:solidFill>
                <a:schemeClr val="bg1"/>
              </a:solidFill>
              <a:latin typeface="Times New Roman" pitchFamily="18" charset="0"/>
              <a:cs typeface="Times New Roman" pitchFamily="18" charset="0"/>
            </a:endParaRPr>
          </a:p>
        </p:txBody>
      </p:sp>
      <p:sp>
        <p:nvSpPr>
          <p:cNvPr id="8" name="正方形/長方形 7"/>
          <p:cNvSpPr/>
          <p:nvPr/>
        </p:nvSpPr>
        <p:spPr>
          <a:xfrm>
            <a:off x="1115616" y="3645024"/>
            <a:ext cx="2808312" cy="1296144"/>
          </a:xfrm>
          <a:prstGeom prst="rect">
            <a:avLst/>
          </a:prstGeom>
          <a:noFill/>
          <a:ln w="317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9" name="タイトル 1"/>
          <p:cNvSpPr txBox="1">
            <a:spLocks/>
          </p:cNvSpPr>
          <p:nvPr/>
        </p:nvSpPr>
        <p:spPr>
          <a:xfrm>
            <a:off x="1187624" y="116632"/>
            <a:ext cx="6300192" cy="476672"/>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lnSpcReduction="10000"/>
          </a:bodyPr>
          <a:lstStyle/>
          <a:p>
            <a:pPr algn="ctr">
              <a:spcBef>
                <a:spcPct val="0"/>
              </a:spcBef>
              <a:defRPr/>
            </a:pPr>
            <a:r>
              <a:rPr lang="en-US" altLang="ja-JP" sz="2800" dirty="0" smtClean="0">
                <a:solidFill>
                  <a:prstClr val="white"/>
                </a:solidFill>
                <a:latin typeface="Times New Roman" pitchFamily="18" charset="0"/>
                <a:cs typeface="Times New Roman" pitchFamily="18" charset="0"/>
              </a:rPr>
              <a:t>2006</a:t>
            </a:r>
            <a:r>
              <a:rPr lang="ja-JP" altLang="en-US" sz="2800" dirty="0" smtClean="0">
                <a:solidFill>
                  <a:prstClr val="white"/>
                </a:solidFill>
                <a:latin typeface="Times New Roman" pitchFamily="18" charset="0"/>
                <a:cs typeface="Times New Roman" pitchFamily="18" charset="0"/>
              </a:rPr>
              <a:t>年の台風</a:t>
            </a:r>
            <a:r>
              <a:rPr lang="en-US" altLang="ja-JP" sz="2800" dirty="0" smtClean="0">
                <a:solidFill>
                  <a:prstClr val="white"/>
                </a:solidFill>
                <a:latin typeface="Times New Roman" pitchFamily="18" charset="0"/>
                <a:cs typeface="Times New Roman" pitchFamily="18" charset="0"/>
              </a:rPr>
              <a:t>13</a:t>
            </a:r>
            <a:r>
              <a:rPr lang="ja-JP" altLang="en-US" sz="2800" dirty="0" smtClean="0">
                <a:solidFill>
                  <a:prstClr val="white"/>
                </a:solidFill>
                <a:latin typeface="Times New Roman" pitchFamily="18" charset="0"/>
                <a:cs typeface="Times New Roman" pitchFamily="18" charset="0"/>
              </a:rPr>
              <a:t>号シミュレーション結果</a:t>
            </a:r>
            <a:endParaRPr lang="ja-JP" altLang="en-US" sz="2800" dirty="0">
              <a:solidFill>
                <a:prstClr val="white"/>
              </a:solidFill>
              <a:latin typeface="Times New Roman" pitchFamily="18" charset="0"/>
              <a:cs typeface="Times New Roman" pitchFamily="18" charset="0"/>
            </a:endParaRPr>
          </a:p>
        </p:txBody>
      </p:sp>
      <p:sp>
        <p:nvSpPr>
          <p:cNvPr id="10" name="線吹き出し 1 (枠付き) 9"/>
          <p:cNvSpPr/>
          <p:nvPr/>
        </p:nvSpPr>
        <p:spPr>
          <a:xfrm>
            <a:off x="1043608" y="5661248"/>
            <a:ext cx="2160240" cy="576064"/>
          </a:xfrm>
          <a:prstGeom prst="borderCallout1">
            <a:avLst>
              <a:gd name="adj1" fmla="val 3553"/>
              <a:gd name="adj2" fmla="val 49757"/>
              <a:gd name="adj3" fmla="val -130665"/>
              <a:gd name="adj4" fmla="val 64336"/>
            </a:avLst>
          </a:prstGeom>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ja-JP" altLang="en-US" dirty="0" smtClean="0"/>
              <a:t>雲解像モデルを埋め込んだ領域</a:t>
            </a:r>
            <a:endParaRPr kumimoji="1" lang="ja-JP" altLang="en-US" dirty="0"/>
          </a:p>
        </p:txBody>
      </p:sp>
      <p:sp>
        <p:nvSpPr>
          <p:cNvPr id="11" name="テキスト ボックス 10"/>
          <p:cNvSpPr txBox="1"/>
          <p:nvPr/>
        </p:nvSpPr>
        <p:spPr>
          <a:xfrm>
            <a:off x="395536" y="908720"/>
            <a:ext cx="4041491" cy="369332"/>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kumimoji="1" lang="ja-JP" altLang="en-US" dirty="0" smtClean="0"/>
              <a:t>雲解像モデル－全球モデル双方向通信</a:t>
            </a:r>
            <a:endParaRPr kumimoji="1" lang="ja-JP" altLang="en-US" dirty="0"/>
          </a:p>
        </p:txBody>
      </p:sp>
      <p:sp>
        <p:nvSpPr>
          <p:cNvPr id="12" name="テキスト ボックス 11"/>
          <p:cNvSpPr txBox="1"/>
          <p:nvPr/>
        </p:nvSpPr>
        <p:spPr>
          <a:xfrm>
            <a:off x="5868144" y="908720"/>
            <a:ext cx="2459328"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kumimoji="1" lang="ja-JP" altLang="en-US" dirty="0" smtClean="0"/>
              <a:t>全球モデル単独の結果</a:t>
            </a:r>
            <a:endParaRPr kumimoji="1" lang="ja-JP" altLang="en-US" dirty="0"/>
          </a:p>
        </p:txBody>
      </p:sp>
      <p:sp>
        <p:nvSpPr>
          <p:cNvPr id="13" name="線吹き出し 1 (枠付き) 12"/>
          <p:cNvSpPr/>
          <p:nvPr/>
        </p:nvSpPr>
        <p:spPr>
          <a:xfrm>
            <a:off x="2483768" y="4149080"/>
            <a:ext cx="1224136" cy="576064"/>
          </a:xfrm>
          <a:prstGeom prst="borderCallout1">
            <a:avLst>
              <a:gd name="adj1" fmla="val 49146"/>
              <a:gd name="adj2" fmla="val 408"/>
              <a:gd name="adj3" fmla="val 24691"/>
              <a:gd name="adj4" fmla="val -77271"/>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ja-JP" altLang="en-US" sz="1600" b="1" dirty="0" smtClean="0">
                <a:latin typeface="Times New Roman" pitchFamily="18" charset="0"/>
                <a:cs typeface="Times New Roman" pitchFamily="18" charset="0"/>
              </a:rPr>
              <a:t>中心気圧</a:t>
            </a:r>
            <a:r>
              <a:rPr kumimoji="1" lang="en-US" altLang="ja-JP" sz="1600" b="1" dirty="0" smtClean="0">
                <a:latin typeface="Times New Roman" pitchFamily="18" charset="0"/>
                <a:cs typeface="Times New Roman" pitchFamily="18" charset="0"/>
              </a:rPr>
              <a:t>980</a:t>
            </a:r>
            <a:r>
              <a:rPr kumimoji="1" lang="ja-JP" altLang="en-US" sz="1600" b="1" dirty="0" err="1" smtClean="0">
                <a:latin typeface="Times New Roman" pitchFamily="18" charset="0"/>
                <a:cs typeface="Times New Roman" pitchFamily="18" charset="0"/>
              </a:rPr>
              <a:t>ｈ</a:t>
            </a:r>
            <a:r>
              <a:rPr kumimoji="1" lang="en-US" altLang="ja-JP" sz="1600" b="1" dirty="0" smtClean="0">
                <a:latin typeface="Times New Roman" pitchFamily="18" charset="0"/>
                <a:cs typeface="Times New Roman" pitchFamily="18" charset="0"/>
              </a:rPr>
              <a:t>Pa</a:t>
            </a:r>
            <a:endParaRPr kumimoji="1" lang="ja-JP" altLang="en-US" sz="1600" b="1" dirty="0">
              <a:latin typeface="Times New Roman" pitchFamily="18" charset="0"/>
              <a:cs typeface="Times New Roman" pitchFamily="18" charset="0"/>
            </a:endParaRPr>
          </a:p>
        </p:txBody>
      </p:sp>
      <p:sp>
        <p:nvSpPr>
          <p:cNvPr id="14" name="線吹き出し 1 (枠付き) 13"/>
          <p:cNvSpPr/>
          <p:nvPr/>
        </p:nvSpPr>
        <p:spPr>
          <a:xfrm>
            <a:off x="7020272" y="4077072"/>
            <a:ext cx="1224136" cy="576064"/>
          </a:xfrm>
          <a:prstGeom prst="borderCallout1">
            <a:avLst>
              <a:gd name="adj1" fmla="val 49146"/>
              <a:gd name="adj2" fmla="val 408"/>
              <a:gd name="adj3" fmla="val 24691"/>
              <a:gd name="adj4" fmla="val -77271"/>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kumimoji="1" lang="ja-JP" altLang="en-US" sz="1600" b="1" dirty="0" smtClean="0">
                <a:latin typeface="Times New Roman" pitchFamily="18" charset="0"/>
                <a:cs typeface="Times New Roman" pitchFamily="18" charset="0"/>
              </a:rPr>
              <a:t>中心気圧</a:t>
            </a:r>
            <a:r>
              <a:rPr kumimoji="1" lang="en-US" altLang="ja-JP" sz="1600" b="1" dirty="0" smtClean="0">
                <a:latin typeface="Times New Roman" pitchFamily="18" charset="0"/>
                <a:cs typeface="Times New Roman" pitchFamily="18" charset="0"/>
              </a:rPr>
              <a:t>990</a:t>
            </a:r>
            <a:r>
              <a:rPr kumimoji="1" lang="ja-JP" altLang="en-US" sz="1600" b="1" dirty="0" err="1" smtClean="0">
                <a:latin typeface="Times New Roman" pitchFamily="18" charset="0"/>
                <a:cs typeface="Times New Roman" pitchFamily="18" charset="0"/>
              </a:rPr>
              <a:t>ｈ</a:t>
            </a:r>
            <a:r>
              <a:rPr kumimoji="1" lang="en-US" altLang="ja-JP" sz="1600" b="1" dirty="0" smtClean="0">
                <a:latin typeface="Times New Roman" pitchFamily="18" charset="0"/>
                <a:cs typeface="Times New Roman" pitchFamily="18" charset="0"/>
              </a:rPr>
              <a:t>Pa</a:t>
            </a:r>
            <a:endParaRPr kumimoji="1" lang="ja-JP" altLang="en-US"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2" cstate="print"/>
          <a:srcRect/>
          <a:stretch>
            <a:fillRect/>
          </a:stretch>
        </p:blipFill>
        <p:spPr bwMode="auto">
          <a:xfrm>
            <a:off x="179388" y="836613"/>
            <a:ext cx="8859837" cy="5113337"/>
          </a:xfrm>
          <a:prstGeom prst="rect">
            <a:avLst/>
          </a:prstGeom>
          <a:noFill/>
          <a:ln w="9525">
            <a:noFill/>
            <a:miter lim="800000"/>
            <a:headEnd/>
            <a:tailEnd/>
          </a:ln>
        </p:spPr>
      </p:pic>
      <p:sp>
        <p:nvSpPr>
          <p:cNvPr id="10243" name="Rectangle 2"/>
          <p:cNvSpPr>
            <a:spLocks noChangeArrowheads="1"/>
          </p:cNvSpPr>
          <p:nvPr/>
        </p:nvSpPr>
        <p:spPr bwMode="auto">
          <a:xfrm>
            <a:off x="0" y="0"/>
            <a:ext cx="9144000" cy="533400"/>
          </a:xfrm>
          <a:prstGeom prst="rect">
            <a:avLst/>
          </a:prstGeom>
          <a:solidFill>
            <a:srgbClr val="FFFF99"/>
          </a:solidFill>
          <a:ln w="9525">
            <a:solidFill>
              <a:schemeClr val="tx1"/>
            </a:solidFill>
            <a:miter lim="800000"/>
            <a:headEnd/>
            <a:tailEnd/>
          </a:ln>
        </p:spPr>
        <p:txBody>
          <a:bodyPr wrap="none" anchor="ctr"/>
          <a:lstStyle/>
          <a:p>
            <a:pPr algn="ctr" fontAlgn="base">
              <a:spcBef>
                <a:spcPct val="0"/>
              </a:spcBef>
              <a:spcAft>
                <a:spcPct val="0"/>
              </a:spcAft>
            </a:pPr>
            <a:r>
              <a:rPr lang="ja-JP" altLang="en-US" sz="2400" b="1">
                <a:solidFill>
                  <a:srgbClr val="000000"/>
                </a:solidFill>
              </a:rPr>
              <a:t>衛星データを用いたシミュレーション結果の検証方法</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図 6" descr="SDSU_IR_2010052917Z.png"/>
          <p:cNvPicPr>
            <a:picLocks noChangeAspect="1"/>
          </p:cNvPicPr>
          <p:nvPr/>
        </p:nvPicPr>
        <p:blipFill>
          <a:blip r:embed="rId3" cstate="print"/>
          <a:srcRect/>
          <a:stretch>
            <a:fillRect/>
          </a:stretch>
        </p:blipFill>
        <p:spPr bwMode="auto">
          <a:xfrm>
            <a:off x="0" y="260350"/>
            <a:ext cx="9151938" cy="4752975"/>
          </a:xfrm>
          <a:prstGeom prst="rect">
            <a:avLst/>
          </a:prstGeom>
          <a:noFill/>
          <a:ln w="9525">
            <a:noFill/>
            <a:miter lim="800000"/>
            <a:headEnd/>
            <a:tailEnd/>
          </a:ln>
        </p:spPr>
      </p:pic>
      <p:sp>
        <p:nvSpPr>
          <p:cNvPr id="12291" name="Rectangle 2"/>
          <p:cNvSpPr>
            <a:spLocks noChangeArrowheads="1"/>
          </p:cNvSpPr>
          <p:nvPr/>
        </p:nvSpPr>
        <p:spPr bwMode="auto">
          <a:xfrm>
            <a:off x="0" y="0"/>
            <a:ext cx="9144000" cy="533400"/>
          </a:xfrm>
          <a:prstGeom prst="rect">
            <a:avLst/>
          </a:prstGeom>
          <a:solidFill>
            <a:srgbClr val="FFFF99"/>
          </a:solidFill>
          <a:ln w="9525">
            <a:solidFill>
              <a:schemeClr val="tx1"/>
            </a:solidFill>
            <a:miter lim="800000"/>
            <a:headEnd/>
            <a:tailEnd/>
          </a:ln>
        </p:spPr>
        <p:txBody>
          <a:bodyPr wrap="none" anchor="ctr"/>
          <a:lstStyle/>
          <a:p>
            <a:pPr algn="ctr" fontAlgn="base">
              <a:spcBef>
                <a:spcPct val="0"/>
              </a:spcBef>
              <a:spcAft>
                <a:spcPct val="0"/>
              </a:spcAft>
            </a:pPr>
            <a:r>
              <a:rPr lang="ja-JP" altLang="en-US" sz="2400" b="1" dirty="0">
                <a:solidFill>
                  <a:srgbClr val="000000"/>
                </a:solidFill>
              </a:rPr>
              <a:t>赤外輝度温度の分布</a:t>
            </a:r>
            <a:r>
              <a:rPr lang="en-US" altLang="ja-JP" sz="2400" b="1" dirty="0">
                <a:solidFill>
                  <a:srgbClr val="000000"/>
                </a:solidFill>
              </a:rPr>
              <a:t> (MTSAT </a:t>
            </a:r>
            <a:r>
              <a:rPr lang="en-US" altLang="ja-JP" sz="2400" b="1" dirty="0" err="1">
                <a:solidFill>
                  <a:srgbClr val="000000"/>
                </a:solidFill>
              </a:rPr>
              <a:t>vs</a:t>
            </a:r>
            <a:r>
              <a:rPr lang="en-US" altLang="ja-JP" sz="2400" b="1" dirty="0">
                <a:solidFill>
                  <a:srgbClr val="000000"/>
                </a:solidFill>
              </a:rPr>
              <a:t> </a:t>
            </a:r>
            <a:r>
              <a:rPr lang="en-US" altLang="ja-JP" sz="2400" b="1" dirty="0" err="1">
                <a:solidFill>
                  <a:srgbClr val="000000"/>
                </a:solidFill>
              </a:rPr>
              <a:t>CReSS</a:t>
            </a:r>
            <a:r>
              <a:rPr lang="en-US" altLang="ja-JP" sz="2400" b="1" dirty="0">
                <a:solidFill>
                  <a:srgbClr val="000000"/>
                </a:solidFill>
              </a:rPr>
              <a:t>-SDSU)</a:t>
            </a:r>
          </a:p>
        </p:txBody>
      </p:sp>
      <p:sp>
        <p:nvSpPr>
          <p:cNvPr id="12292" name="Text Box 6"/>
          <p:cNvSpPr txBox="1">
            <a:spLocks noChangeArrowheads="1"/>
          </p:cNvSpPr>
          <p:nvPr/>
        </p:nvSpPr>
        <p:spPr bwMode="auto">
          <a:xfrm>
            <a:off x="0" y="4576763"/>
            <a:ext cx="9144000" cy="2308225"/>
          </a:xfrm>
          <a:prstGeom prst="rect">
            <a:avLst/>
          </a:prstGeom>
          <a:solidFill>
            <a:srgbClr val="CCFFFF"/>
          </a:solidFill>
          <a:ln w="9525">
            <a:solidFill>
              <a:schemeClr val="tx1"/>
            </a:solidFill>
            <a:miter lim="800000"/>
            <a:headEnd/>
            <a:tailEnd/>
          </a:ln>
        </p:spPr>
        <p:txBody>
          <a:bodyPr>
            <a:spAutoFit/>
          </a:bodyPr>
          <a:lstStyle/>
          <a:p>
            <a:pPr fontAlgn="base">
              <a:spcBef>
                <a:spcPct val="0"/>
              </a:spcBef>
              <a:spcAft>
                <a:spcPct val="0"/>
              </a:spcAft>
            </a:pPr>
            <a:r>
              <a:rPr lang="ja-JP" altLang="en-US" sz="2400" b="1">
                <a:solidFill>
                  <a:srgbClr val="000000"/>
                </a:solidFill>
              </a:rPr>
              <a:t>・ </a:t>
            </a:r>
            <a:r>
              <a:rPr lang="en-US" altLang="ja-JP" sz="2400" b="1">
                <a:solidFill>
                  <a:srgbClr val="000000"/>
                </a:solidFill>
              </a:rPr>
              <a:t>MTSAT</a:t>
            </a:r>
            <a:r>
              <a:rPr lang="ja-JP" altLang="en-US" sz="2400" b="1">
                <a:solidFill>
                  <a:srgbClr val="000000"/>
                </a:solidFill>
              </a:rPr>
              <a:t>観測では、台湾の南東海上、南西海上に発達した</a:t>
            </a:r>
            <a:r>
              <a:rPr lang="en-US" altLang="ja-JP" sz="2400" b="1">
                <a:solidFill>
                  <a:srgbClr val="000000"/>
                </a:solidFill>
              </a:rPr>
              <a:t>MCS</a:t>
            </a:r>
            <a:r>
              <a:rPr lang="ja-JP" altLang="en-US" sz="2400" b="1">
                <a:solidFill>
                  <a:srgbClr val="000000"/>
                </a:solidFill>
              </a:rPr>
              <a:t>に</a:t>
            </a:r>
            <a:endParaRPr lang="en-US" altLang="ja-JP" sz="2400" b="1">
              <a:solidFill>
                <a:srgbClr val="000000"/>
              </a:solidFill>
            </a:endParaRPr>
          </a:p>
          <a:p>
            <a:pPr fontAlgn="base">
              <a:spcBef>
                <a:spcPct val="0"/>
              </a:spcBef>
              <a:spcAft>
                <a:spcPct val="0"/>
              </a:spcAft>
            </a:pPr>
            <a:r>
              <a:rPr lang="en-US" altLang="ja-JP" sz="2400" b="1">
                <a:solidFill>
                  <a:srgbClr val="000000"/>
                </a:solidFill>
              </a:rPr>
              <a:t>   </a:t>
            </a:r>
            <a:r>
              <a:rPr lang="ja-JP" altLang="en-US" sz="2400" b="1">
                <a:solidFill>
                  <a:srgbClr val="000000"/>
                </a:solidFill>
              </a:rPr>
              <a:t>対応する輝度温度の低い領域が見られる。</a:t>
            </a:r>
            <a:endParaRPr lang="en-US" altLang="ja-JP" sz="2400" b="1">
              <a:solidFill>
                <a:srgbClr val="000000"/>
              </a:solidFill>
            </a:endParaRPr>
          </a:p>
          <a:p>
            <a:pPr fontAlgn="base">
              <a:spcBef>
                <a:spcPct val="0"/>
              </a:spcBef>
              <a:spcAft>
                <a:spcPct val="0"/>
              </a:spcAft>
            </a:pPr>
            <a:r>
              <a:rPr lang="ja-JP" altLang="en-US" sz="2400" b="1">
                <a:solidFill>
                  <a:srgbClr val="000000"/>
                </a:solidFill>
              </a:rPr>
              <a:t>・ </a:t>
            </a:r>
            <a:r>
              <a:rPr lang="en-US" altLang="ja-JP" sz="2400" b="1">
                <a:solidFill>
                  <a:srgbClr val="000000"/>
                </a:solidFill>
              </a:rPr>
              <a:t>CReSS-SDSU </a:t>
            </a:r>
            <a:r>
              <a:rPr lang="ja-JP" altLang="en-US" sz="2400" b="1">
                <a:solidFill>
                  <a:srgbClr val="000000"/>
                </a:solidFill>
              </a:rPr>
              <a:t>で台湾南東海上の</a:t>
            </a:r>
            <a:r>
              <a:rPr lang="en-US" altLang="ja-JP" sz="2400" b="1">
                <a:solidFill>
                  <a:srgbClr val="000000"/>
                </a:solidFill>
              </a:rPr>
              <a:t>MCS</a:t>
            </a:r>
            <a:r>
              <a:rPr lang="ja-JP" altLang="en-US" sz="2400" b="1">
                <a:solidFill>
                  <a:srgbClr val="000000"/>
                </a:solidFill>
              </a:rPr>
              <a:t>の位置や輝度温度の</a:t>
            </a:r>
            <a:endParaRPr lang="en-US" altLang="ja-JP" sz="2400" b="1">
              <a:solidFill>
                <a:srgbClr val="000000"/>
              </a:solidFill>
            </a:endParaRPr>
          </a:p>
          <a:p>
            <a:pPr fontAlgn="base">
              <a:spcBef>
                <a:spcPct val="0"/>
              </a:spcBef>
              <a:spcAft>
                <a:spcPct val="0"/>
              </a:spcAft>
            </a:pPr>
            <a:r>
              <a:rPr lang="ja-JP" altLang="en-US" sz="2400" b="1">
                <a:solidFill>
                  <a:srgbClr val="000000"/>
                </a:solidFill>
              </a:rPr>
              <a:t>   最小値（～ </a:t>
            </a:r>
            <a:r>
              <a:rPr lang="en-US" altLang="ja-JP" sz="2400" b="1">
                <a:solidFill>
                  <a:srgbClr val="000000"/>
                </a:solidFill>
              </a:rPr>
              <a:t>200 K</a:t>
            </a:r>
            <a:r>
              <a:rPr lang="ja-JP" altLang="en-US" sz="2400" b="1">
                <a:solidFill>
                  <a:srgbClr val="000000"/>
                </a:solidFill>
              </a:rPr>
              <a:t>以下）は良く再現されている。</a:t>
            </a:r>
            <a:endParaRPr lang="en-US" altLang="ja-JP" sz="2400" b="1">
              <a:solidFill>
                <a:srgbClr val="000000"/>
              </a:solidFill>
            </a:endParaRPr>
          </a:p>
          <a:p>
            <a:pPr fontAlgn="base">
              <a:spcBef>
                <a:spcPct val="0"/>
              </a:spcBef>
              <a:spcAft>
                <a:spcPct val="0"/>
              </a:spcAft>
            </a:pPr>
            <a:r>
              <a:rPr lang="ja-JP" altLang="en-US" sz="2400" b="1">
                <a:solidFill>
                  <a:srgbClr val="000000"/>
                </a:solidFill>
              </a:rPr>
              <a:t>・ </a:t>
            </a:r>
            <a:r>
              <a:rPr lang="en-US" altLang="ja-JP" sz="2400" b="1">
                <a:solidFill>
                  <a:srgbClr val="000000"/>
                </a:solidFill>
              </a:rPr>
              <a:t>CReSS-SDSU </a:t>
            </a:r>
            <a:r>
              <a:rPr lang="ja-JP" altLang="en-US" sz="2400" b="1">
                <a:solidFill>
                  <a:srgbClr val="000000"/>
                </a:solidFill>
              </a:rPr>
              <a:t>で</a:t>
            </a:r>
            <a:r>
              <a:rPr lang="en-US" altLang="ja-JP" sz="2400" b="1">
                <a:solidFill>
                  <a:srgbClr val="000000"/>
                </a:solidFill>
              </a:rPr>
              <a:t>MCS</a:t>
            </a:r>
            <a:r>
              <a:rPr lang="ja-JP" altLang="en-US" sz="2400" b="1">
                <a:solidFill>
                  <a:srgbClr val="000000"/>
                </a:solidFill>
              </a:rPr>
              <a:t>北方の中層雲（</a:t>
            </a:r>
            <a:r>
              <a:rPr lang="en-US" altLang="ja-JP" sz="2400" b="1">
                <a:solidFill>
                  <a:srgbClr val="000000"/>
                </a:solidFill>
              </a:rPr>
              <a:t>240</a:t>
            </a:r>
            <a:r>
              <a:rPr lang="ja-JP" altLang="en-US" sz="2400" b="1">
                <a:solidFill>
                  <a:srgbClr val="000000"/>
                </a:solidFill>
              </a:rPr>
              <a:t>～</a:t>
            </a:r>
            <a:r>
              <a:rPr lang="en-US" altLang="ja-JP" sz="2400" b="1">
                <a:solidFill>
                  <a:srgbClr val="000000"/>
                </a:solidFill>
              </a:rPr>
              <a:t>270 K</a:t>
            </a:r>
            <a:r>
              <a:rPr lang="ja-JP" altLang="en-US" sz="2400" b="1">
                <a:solidFill>
                  <a:srgbClr val="000000"/>
                </a:solidFill>
              </a:rPr>
              <a:t>）の広がりも</a:t>
            </a:r>
            <a:endParaRPr lang="en-US" altLang="ja-JP" sz="2400" b="1">
              <a:solidFill>
                <a:srgbClr val="000000"/>
              </a:solidFill>
            </a:endParaRPr>
          </a:p>
          <a:p>
            <a:pPr fontAlgn="base">
              <a:spcBef>
                <a:spcPct val="0"/>
              </a:spcBef>
              <a:spcAft>
                <a:spcPct val="0"/>
              </a:spcAft>
            </a:pPr>
            <a:r>
              <a:rPr lang="en-US" altLang="ja-JP" sz="2400" b="1">
                <a:solidFill>
                  <a:srgbClr val="000000"/>
                </a:solidFill>
              </a:rPr>
              <a:t>   </a:t>
            </a:r>
            <a:r>
              <a:rPr lang="ja-JP" altLang="en-US" sz="2400" b="1">
                <a:solidFill>
                  <a:srgbClr val="000000"/>
                </a:solidFill>
              </a:rPr>
              <a:t>良く再現されている。</a:t>
            </a:r>
            <a:r>
              <a:rPr lang="en-US" altLang="ja-JP" sz="2400" b="1">
                <a:solidFill>
                  <a:srgbClr val="000000"/>
                </a:solidFill>
              </a:rPr>
              <a:t> </a:t>
            </a:r>
          </a:p>
        </p:txBody>
      </p:sp>
      <p:sp>
        <p:nvSpPr>
          <p:cNvPr id="5" name="テキスト ボックス 4"/>
          <p:cNvSpPr txBox="1"/>
          <p:nvPr/>
        </p:nvSpPr>
        <p:spPr>
          <a:xfrm>
            <a:off x="1259632" y="692696"/>
            <a:ext cx="2441759"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ja-JP" altLang="en-US" dirty="0" smtClean="0"/>
              <a:t>観測：気象衛星</a:t>
            </a:r>
            <a:r>
              <a:rPr kumimoji="1" lang="en-US" altLang="ja-JP" dirty="0" smtClean="0"/>
              <a:t>MTSAT</a:t>
            </a:r>
            <a:endParaRPr kumimoji="1" lang="ja-JP" altLang="en-US" dirty="0"/>
          </a:p>
        </p:txBody>
      </p:sp>
      <p:sp>
        <p:nvSpPr>
          <p:cNvPr id="7" name="テキスト ボックス 6"/>
          <p:cNvSpPr txBox="1"/>
          <p:nvPr/>
        </p:nvSpPr>
        <p:spPr>
          <a:xfrm>
            <a:off x="5076056" y="692696"/>
            <a:ext cx="1697901"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altLang="ja-JP" sz="2000" b="1" dirty="0" err="1" smtClean="0">
                <a:solidFill>
                  <a:schemeClr val="bg1"/>
                </a:solidFill>
              </a:rPr>
              <a:t>CReSS</a:t>
            </a:r>
            <a:r>
              <a:rPr lang="en-US" altLang="ja-JP" sz="2000" b="1" dirty="0" smtClean="0">
                <a:solidFill>
                  <a:schemeClr val="bg1"/>
                </a:solidFill>
              </a:rPr>
              <a:t>-SDSU</a:t>
            </a:r>
            <a:endParaRPr kumimoji="1" lang="ja-JP" altLang="en-US" sz="2000"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9144000" cy="533400"/>
          </a:xfrm>
          <a:prstGeom prst="rect">
            <a:avLst/>
          </a:prstGeom>
          <a:solidFill>
            <a:srgbClr val="FFFF99"/>
          </a:solidFill>
          <a:ln w="9525">
            <a:solidFill>
              <a:schemeClr val="tx1"/>
            </a:solidFill>
            <a:miter lim="800000"/>
            <a:headEnd/>
            <a:tailEnd/>
          </a:ln>
        </p:spPr>
        <p:txBody>
          <a:bodyPr wrap="none" anchor="ctr"/>
          <a:lstStyle/>
          <a:p>
            <a:pPr algn="ctr" fontAlgn="base">
              <a:spcBef>
                <a:spcPct val="0"/>
              </a:spcBef>
              <a:spcAft>
                <a:spcPct val="0"/>
              </a:spcAft>
            </a:pPr>
            <a:r>
              <a:rPr lang="ja-JP" altLang="en-US" sz="2400" b="1">
                <a:solidFill>
                  <a:srgbClr val="000000"/>
                </a:solidFill>
              </a:rPr>
              <a:t>反射強度分布</a:t>
            </a:r>
            <a:r>
              <a:rPr lang="en-US" altLang="ja-JP" sz="2400" b="1">
                <a:solidFill>
                  <a:srgbClr val="000000"/>
                </a:solidFill>
              </a:rPr>
              <a:t>(CFAD)</a:t>
            </a:r>
            <a:r>
              <a:rPr lang="ja-JP" altLang="en-US" sz="2400" b="1">
                <a:solidFill>
                  <a:srgbClr val="000000"/>
                </a:solidFill>
              </a:rPr>
              <a:t>の比較 </a:t>
            </a:r>
            <a:r>
              <a:rPr lang="en-US" altLang="ja-JP" sz="2400" b="1">
                <a:solidFill>
                  <a:srgbClr val="000000"/>
                </a:solidFill>
              </a:rPr>
              <a:t>(TRMM-PR vs CReSS-SDSU)</a:t>
            </a:r>
          </a:p>
        </p:txBody>
      </p:sp>
      <p:pic>
        <p:nvPicPr>
          <p:cNvPr id="19459" name="Picture 2"/>
          <p:cNvPicPr>
            <a:picLocks noChangeAspect="1" noChangeArrowheads="1"/>
          </p:cNvPicPr>
          <p:nvPr/>
        </p:nvPicPr>
        <p:blipFill>
          <a:blip r:embed="rId2" cstate="print"/>
          <a:srcRect/>
          <a:stretch>
            <a:fillRect/>
          </a:stretch>
        </p:blipFill>
        <p:spPr bwMode="auto">
          <a:xfrm>
            <a:off x="-1588" y="549275"/>
            <a:ext cx="9145588" cy="3959225"/>
          </a:xfrm>
          <a:prstGeom prst="rect">
            <a:avLst/>
          </a:prstGeom>
          <a:noFill/>
          <a:ln w="9525">
            <a:noFill/>
            <a:miter lim="800000"/>
            <a:headEnd/>
            <a:tailEnd/>
          </a:ln>
        </p:spPr>
      </p:pic>
      <p:sp>
        <p:nvSpPr>
          <p:cNvPr id="19460" name="テキスト ボックス 3"/>
          <p:cNvSpPr txBox="1">
            <a:spLocks noChangeArrowheads="1"/>
          </p:cNvSpPr>
          <p:nvPr/>
        </p:nvSpPr>
        <p:spPr bwMode="auto">
          <a:xfrm>
            <a:off x="0" y="5287963"/>
            <a:ext cx="9144000" cy="1570037"/>
          </a:xfrm>
          <a:prstGeom prst="rect">
            <a:avLst/>
          </a:prstGeom>
          <a:solidFill>
            <a:srgbClr val="CCFFFF"/>
          </a:solidFill>
          <a:ln w="9525">
            <a:solidFill>
              <a:schemeClr val="tx1"/>
            </a:solidFill>
            <a:miter lim="800000"/>
            <a:headEnd/>
            <a:tailEnd/>
          </a:ln>
        </p:spPr>
        <p:txBody>
          <a:bodyPr>
            <a:spAutoFit/>
          </a:bodyPr>
          <a:lstStyle/>
          <a:p>
            <a:pPr fontAlgn="base">
              <a:spcBef>
                <a:spcPct val="0"/>
              </a:spcBef>
              <a:spcAft>
                <a:spcPct val="0"/>
              </a:spcAft>
            </a:pPr>
            <a:r>
              <a:rPr lang="ja-JP" altLang="en-US" sz="2400" b="1">
                <a:solidFill>
                  <a:srgbClr val="000000"/>
                </a:solidFill>
              </a:rPr>
              <a:t>・ 融解層（およそ</a:t>
            </a:r>
            <a:r>
              <a:rPr lang="en-US" altLang="ja-JP" sz="2400" b="1">
                <a:solidFill>
                  <a:srgbClr val="000000"/>
                </a:solidFill>
              </a:rPr>
              <a:t>4.5 km</a:t>
            </a:r>
            <a:r>
              <a:rPr lang="ja-JP" altLang="en-US" sz="2400" b="1">
                <a:solidFill>
                  <a:srgbClr val="000000"/>
                </a:solidFill>
              </a:rPr>
              <a:t>付近）よりも下層では、反射強度の分布は</a:t>
            </a:r>
            <a:endParaRPr lang="en-US" altLang="ja-JP" sz="2400" b="1">
              <a:solidFill>
                <a:srgbClr val="000000"/>
              </a:solidFill>
            </a:endParaRPr>
          </a:p>
          <a:p>
            <a:pPr fontAlgn="base">
              <a:spcBef>
                <a:spcPct val="0"/>
              </a:spcBef>
              <a:spcAft>
                <a:spcPct val="0"/>
              </a:spcAft>
            </a:pPr>
            <a:r>
              <a:rPr lang="ja-JP" altLang="en-US" sz="2400" b="1">
                <a:solidFill>
                  <a:srgbClr val="000000"/>
                </a:solidFill>
              </a:rPr>
              <a:t>　良く再現できている。</a:t>
            </a:r>
            <a:endParaRPr lang="en-US" altLang="ja-JP" sz="2400" b="1">
              <a:solidFill>
                <a:srgbClr val="000000"/>
              </a:solidFill>
            </a:endParaRPr>
          </a:p>
          <a:p>
            <a:pPr fontAlgn="base">
              <a:spcBef>
                <a:spcPct val="0"/>
              </a:spcBef>
              <a:spcAft>
                <a:spcPct val="0"/>
              </a:spcAft>
            </a:pPr>
            <a:r>
              <a:rPr lang="ja-JP" altLang="en-US" sz="2400" b="1">
                <a:solidFill>
                  <a:srgbClr val="000000"/>
                </a:solidFill>
              </a:rPr>
              <a:t>・ 融解層よりも上層では、顕著に反射強度の大きな領域が出現。</a:t>
            </a:r>
            <a:endParaRPr lang="en-US" altLang="ja-JP" sz="2400" b="1">
              <a:solidFill>
                <a:srgbClr val="000000"/>
              </a:solidFill>
            </a:endParaRPr>
          </a:p>
          <a:p>
            <a:pPr fontAlgn="base">
              <a:spcBef>
                <a:spcPct val="0"/>
              </a:spcBef>
              <a:spcAft>
                <a:spcPct val="0"/>
              </a:spcAft>
            </a:pPr>
            <a:r>
              <a:rPr lang="ja-JP" altLang="en-US" sz="2400" b="1">
                <a:solidFill>
                  <a:srgbClr val="000000"/>
                </a:solidFill>
              </a:rPr>
              <a:t>→ 霰が過剰に生成されていることを示唆していると考えられる。</a:t>
            </a:r>
            <a:endParaRPr lang="en-US" altLang="ja-JP" sz="2400" b="1">
              <a:solidFill>
                <a:srgbClr val="000000"/>
              </a:solidFill>
            </a:endParaRPr>
          </a:p>
        </p:txBody>
      </p:sp>
      <p:sp>
        <p:nvSpPr>
          <p:cNvPr id="5" name="テキスト ボックス 4"/>
          <p:cNvSpPr txBox="1"/>
          <p:nvPr/>
        </p:nvSpPr>
        <p:spPr>
          <a:xfrm>
            <a:off x="611560" y="4581128"/>
            <a:ext cx="7590476" cy="646331"/>
          </a:xfrm>
          <a:prstGeom prst="rect">
            <a:avLst/>
          </a:prstGeom>
          <a:noFill/>
        </p:spPr>
        <p:txBody>
          <a:bodyPr wrap="none" rtlCol="0">
            <a:spAutoFit/>
          </a:bodyPr>
          <a:lstStyle/>
          <a:p>
            <a:r>
              <a:rPr lang="en-US" altLang="ja-JP" b="1" dirty="0" smtClean="0">
                <a:latin typeface="Times New Roman" pitchFamily="18" charset="0"/>
                <a:cs typeface="Times New Roman" pitchFamily="18" charset="0"/>
              </a:rPr>
              <a:t>Contoured Frequency by Altitude Diagrams</a:t>
            </a:r>
            <a:r>
              <a:rPr lang="ja-JP" altLang="en-US" b="1" dirty="0" smtClean="0">
                <a:latin typeface="Times New Roman" pitchFamily="18" charset="0"/>
                <a:cs typeface="Times New Roman" pitchFamily="18" charset="0"/>
              </a:rPr>
              <a:t> </a:t>
            </a:r>
            <a:r>
              <a:rPr lang="en-US" altLang="ja-JP" b="1" dirty="0" smtClean="0">
                <a:latin typeface="Times New Roman" pitchFamily="18" charset="0"/>
                <a:cs typeface="Times New Roman" pitchFamily="18" charset="0"/>
              </a:rPr>
              <a:t>(CFAD</a:t>
            </a:r>
            <a:r>
              <a:rPr lang="ja-JP" altLang="en-US" b="1" dirty="0" smtClean="0">
                <a:latin typeface="Times New Roman" pitchFamily="18" charset="0"/>
                <a:cs typeface="Times New Roman" pitchFamily="18" charset="0"/>
              </a:rPr>
              <a:t>：</a:t>
            </a:r>
            <a:r>
              <a:rPr lang="en-US" altLang="ja-JP" b="1" i="1" dirty="0" err="1" smtClean="0">
                <a:latin typeface="Times New Roman" pitchFamily="18" charset="0"/>
                <a:cs typeface="Times New Roman" pitchFamily="18" charset="0"/>
              </a:rPr>
              <a:t>Yuter</a:t>
            </a:r>
            <a:r>
              <a:rPr lang="en-US" altLang="ja-JP" b="1" i="1" dirty="0" smtClean="0">
                <a:latin typeface="Times New Roman" pitchFamily="18" charset="0"/>
                <a:cs typeface="Times New Roman" pitchFamily="18" charset="0"/>
              </a:rPr>
              <a:t> and </a:t>
            </a:r>
            <a:r>
              <a:rPr lang="en-US" altLang="ja-JP" b="1" i="1" dirty="0" err="1" smtClean="0">
                <a:latin typeface="Times New Roman" pitchFamily="18" charset="0"/>
                <a:cs typeface="Times New Roman" pitchFamily="18" charset="0"/>
              </a:rPr>
              <a:t>Houze</a:t>
            </a:r>
            <a:r>
              <a:rPr lang="en-US" altLang="ja-JP" b="1" i="1" dirty="0" smtClean="0">
                <a:latin typeface="Times New Roman" pitchFamily="18" charset="0"/>
                <a:cs typeface="Times New Roman" pitchFamily="18" charset="0"/>
              </a:rPr>
              <a:t> 1995</a:t>
            </a:r>
            <a:r>
              <a:rPr lang="en-US" altLang="ja-JP" b="1" dirty="0" smtClean="0">
                <a:latin typeface="Times New Roman" pitchFamily="18" charset="0"/>
                <a:cs typeface="Times New Roman" pitchFamily="18" charset="0"/>
              </a:rPr>
              <a:t>)</a:t>
            </a:r>
          </a:p>
          <a:p>
            <a:r>
              <a:rPr lang="ja-JP" altLang="en-US" dirty="0" smtClean="0"/>
              <a:t>高度毎</a:t>
            </a:r>
            <a:r>
              <a:rPr lang="ja-JP" altLang="en-US" dirty="0" smtClean="0"/>
              <a:t>のマイクロ波の反射強度の</a:t>
            </a:r>
            <a:r>
              <a:rPr lang="ja-JP" altLang="en-US" dirty="0" smtClean="0"/>
              <a:t>頻度分布を示す</a:t>
            </a:r>
            <a:r>
              <a:rPr lang="ja-JP" altLang="en-US" dirty="0" smtClean="0"/>
              <a:t>。</a:t>
            </a:r>
            <a:endParaRPr lang="en-US" altLang="ja-JP" dirty="0" smtClean="0"/>
          </a:p>
        </p:txBody>
      </p:sp>
      <p:sp>
        <p:nvSpPr>
          <p:cNvPr id="6" name="テキスト ボックス 5"/>
          <p:cNvSpPr txBox="1"/>
          <p:nvPr/>
        </p:nvSpPr>
        <p:spPr>
          <a:xfrm>
            <a:off x="1763688" y="1268760"/>
            <a:ext cx="1883849"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ja-JP" altLang="en-US" dirty="0" smtClean="0"/>
              <a:t>観測：</a:t>
            </a:r>
            <a:r>
              <a:rPr kumimoji="1" lang="en-US" altLang="ja-JP" dirty="0" smtClean="0"/>
              <a:t>TRMM- PR</a:t>
            </a:r>
            <a:endParaRPr kumimoji="1" lang="ja-JP" altLang="en-US" dirty="0"/>
          </a:p>
        </p:txBody>
      </p:sp>
      <p:sp>
        <p:nvSpPr>
          <p:cNvPr id="7" name="テキスト ボックス 6"/>
          <p:cNvSpPr txBox="1"/>
          <p:nvPr/>
        </p:nvSpPr>
        <p:spPr>
          <a:xfrm>
            <a:off x="6012160" y="1196752"/>
            <a:ext cx="1697901"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altLang="ja-JP" sz="2000" b="1" dirty="0" err="1" smtClean="0">
                <a:solidFill>
                  <a:schemeClr val="bg1"/>
                </a:solidFill>
              </a:rPr>
              <a:t>CReSS</a:t>
            </a:r>
            <a:r>
              <a:rPr lang="en-US" altLang="ja-JP" sz="2000" b="1" dirty="0" smtClean="0">
                <a:solidFill>
                  <a:schemeClr val="bg1"/>
                </a:solidFill>
              </a:rPr>
              <a:t>-SDSU</a:t>
            </a:r>
            <a:endParaRPr kumimoji="1" lang="ja-JP" altLang="en-US" sz="2000"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059"/>
          <p:cNvGraphicFramePr>
            <a:graphicFrameLocks noGrp="1"/>
          </p:cNvGraphicFramePr>
          <p:nvPr/>
        </p:nvGraphicFramePr>
        <p:xfrm>
          <a:off x="285752" y="476672"/>
          <a:ext cx="8643966" cy="6280788"/>
        </p:xfrm>
        <a:graphic>
          <a:graphicData uri="http://schemas.openxmlformats.org/drawingml/2006/table">
            <a:tbl>
              <a:tblPr/>
              <a:tblGrid>
                <a:gridCol w="2428892"/>
                <a:gridCol w="3714776"/>
                <a:gridCol w="2500298"/>
              </a:tblGrid>
              <a:tr h="42862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研究項目</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実施内容</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Times New Roman" pitchFamily="18" charset="0"/>
                          <a:ea typeface="ＭＳ Ｐゴシック" pitchFamily="50" charset="-128"/>
                        </a:rPr>
                        <a:t>達成度</a:t>
                      </a:r>
                      <a:endParaRPr kumimoji="1" lang="en-US" altLang="ja-JP" sz="18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雲解像モデル改良</a:t>
                      </a:r>
                      <a:endPar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雲物理過程の改良</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雲水・雨水の数濃度予報の導入。氷晶の落下項の導入。</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2</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次氷晶過程</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(HM</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メカニズム）の感度実験。</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計画通り。あられ、雹などの雲物理にさらに改良が望まれる。</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雲解像モデル改良</a:t>
                      </a:r>
                      <a:endPar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セミ・ラグランジュ法の導入</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セミ・ラグランジュ方を</a:t>
                      </a:r>
                      <a:r>
                        <a:rPr kumimoji="1" lang="en-US" altLang="ja-JP" sz="2000" b="0" i="0" u="none" strike="noStrike" cap="none" normalizeH="0" baseline="0" dirty="0" err="1" smtClean="0">
                          <a:ln>
                            <a:noFill/>
                          </a:ln>
                          <a:solidFill>
                            <a:schemeClr val="tx1"/>
                          </a:solidFill>
                          <a:effectLst/>
                          <a:latin typeface="Times New Roman" pitchFamily="18" charset="0"/>
                          <a:ea typeface="ＭＳ Ｐゴシック" pitchFamily="50" charset="-128"/>
                        </a:rPr>
                        <a:t>CReSS</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に導入し、乾燥</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・湿潤大気の実験</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。実気象の</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予報実験の実施</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導入完了。日々のシミュレーションで利用</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。従来の</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2.2</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倍の速度。</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rPr>
                        <a:t>GCM</a:t>
                      </a: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パラメータの雲解像モデル出力による改良</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日々の予報実験を毎日実施。</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衛星データと比較。</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出力データの統計解析。</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衛星データと比較ができるようなった。統計解析を今後さらに。</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GCM-</a:t>
                      </a:r>
                      <a:r>
                        <a:rPr kumimoji="1" lang="en-US" altLang="ja-JP" sz="1600" b="1" i="0" u="none" strike="noStrike" cap="none" normalizeH="0" baseline="0" dirty="0" err="1" smtClean="0">
                          <a:ln>
                            <a:noFill/>
                          </a:ln>
                          <a:solidFill>
                            <a:schemeClr val="bg2">
                              <a:lumMod val="75000"/>
                            </a:schemeClr>
                          </a:solidFill>
                          <a:effectLst/>
                          <a:latin typeface="Times New Roman" pitchFamily="18" charset="0"/>
                          <a:ea typeface="ＭＳ Ｐゴシック" pitchFamily="50" charset="-128"/>
                        </a:rPr>
                        <a:t>CReSS</a:t>
                      </a:r>
                      <a:r>
                        <a:rPr kumimoji="1" lang="ja-JP" altLang="en-US"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非斉一結合</a:t>
                      </a:r>
                      <a:endPar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rPr>
                        <a:t>1</a:t>
                      </a: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格子結合</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重並列化</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を開発。環境省推進費の成果を継承し結合は完了。</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名</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大大型計算機センター</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に移植。</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GCM-</a:t>
                      </a:r>
                      <a:r>
                        <a:rPr kumimoji="1" lang="en-US" altLang="ja-JP" sz="1600" b="1" i="0" u="none" strike="noStrike" cap="none" normalizeH="0" baseline="0" dirty="0" err="1" smtClean="0">
                          <a:ln>
                            <a:noFill/>
                          </a:ln>
                          <a:solidFill>
                            <a:schemeClr val="bg2">
                              <a:lumMod val="75000"/>
                            </a:schemeClr>
                          </a:solidFill>
                          <a:effectLst/>
                          <a:latin typeface="Times New Roman" pitchFamily="18" charset="0"/>
                          <a:ea typeface="ＭＳ Ｐゴシック" pitchFamily="50" charset="-128"/>
                        </a:rPr>
                        <a:t>CReSS</a:t>
                      </a:r>
                      <a:r>
                        <a:rPr kumimoji="1" lang="ja-JP" altLang="en-US"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rPr>
                        <a:t>非斉一結合</a:t>
                      </a:r>
                      <a:endParaRPr kumimoji="1" lang="en-US" altLang="ja-JP" sz="1600" b="1" i="0" u="none" strike="noStrike" cap="none" normalizeH="0" baseline="0" dirty="0" smtClean="0">
                        <a:ln>
                          <a:noFill/>
                        </a:ln>
                        <a:solidFill>
                          <a:schemeClr val="bg2">
                            <a:lumMod val="75000"/>
                          </a:schemeClr>
                        </a:solidFill>
                        <a:effectLst/>
                        <a:latin typeface="Times New Roman" pitchFamily="18" charset="0"/>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領域結合</a:t>
                      </a:r>
                      <a:endPar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結合方法の検討と</a:t>
                      </a:r>
                      <a:r>
                        <a:rPr kumimoji="1" lang="en-US" altLang="ja-JP" sz="2000" b="0" i="0" u="none" strike="noStrike" cap="none" normalizeH="0" baseline="0" dirty="0" err="1" smtClean="0">
                          <a:ln>
                            <a:noFill/>
                          </a:ln>
                          <a:solidFill>
                            <a:schemeClr val="tx1"/>
                          </a:solidFill>
                          <a:effectLst/>
                          <a:latin typeface="Times New Roman" pitchFamily="18" charset="0"/>
                          <a:ea typeface="ＭＳ Ｐゴシック" pitchFamily="50" charset="-128"/>
                        </a:rPr>
                        <a:t>CReSS</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の</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改良、双方向通信結合の開発と計算。</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双方向通信による台風などの実験を実施。</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台風に関する</a:t>
                      </a:r>
                      <a:r>
                        <a:rPr kumimoji="1" lang="en-US" altLang="ja-JP" sz="2000" b="1" i="0" u="none" strike="noStrike" cap="none" normalizeH="0" baseline="0" dirty="0" smtClean="0">
                          <a:ln>
                            <a:noFill/>
                          </a:ln>
                          <a:solidFill>
                            <a:schemeClr val="tx1"/>
                          </a:solidFill>
                          <a:effectLst/>
                          <a:latin typeface="Times New Roman" pitchFamily="18" charset="0"/>
                          <a:ea typeface="ＭＳ Ｐゴシック" pitchFamily="50" charset="-128"/>
                        </a:rPr>
                        <a:t>GCM</a:t>
                      </a:r>
                      <a:r>
                        <a:rPr kumimoji="1" lang="ja-JP" altLang="en-US" sz="2000" b="1" i="0" u="none" strike="noStrike" cap="none" normalizeH="0" baseline="0" dirty="0" err="1" smtClean="0">
                          <a:ln>
                            <a:noFill/>
                          </a:ln>
                          <a:solidFill>
                            <a:schemeClr val="tx1"/>
                          </a:solidFill>
                          <a:effectLst/>
                          <a:latin typeface="Times New Roman" pitchFamily="18" charset="0"/>
                          <a:ea typeface="ＭＳ Ｐゴシック" pitchFamily="50" charset="-128"/>
                        </a:rPr>
                        <a:t>ー</a:t>
                      </a:r>
                      <a:r>
                        <a:rPr kumimoji="1" lang="en-US" altLang="ja-JP" sz="2000" b="1" i="0" u="none" strike="noStrike" cap="none" normalizeH="0" baseline="0" dirty="0" err="1" smtClean="0">
                          <a:ln>
                            <a:noFill/>
                          </a:ln>
                          <a:solidFill>
                            <a:schemeClr val="tx1"/>
                          </a:solidFill>
                          <a:effectLst/>
                          <a:latin typeface="Times New Roman" pitchFamily="18" charset="0"/>
                          <a:ea typeface="ＭＳ Ｐゴシック" pitchFamily="50" charset="-128"/>
                        </a:rPr>
                        <a:t>CReSS</a:t>
                      </a:r>
                      <a:r>
                        <a:rPr kumimoji="1" lang="ja-JP" altLang="en-US" sz="2000" b="1" i="0" u="none" strike="noStrike" cap="none" normalizeH="0" baseline="0" dirty="0" smtClean="0">
                          <a:ln>
                            <a:noFill/>
                          </a:ln>
                          <a:solidFill>
                            <a:schemeClr val="tx1"/>
                          </a:solidFill>
                          <a:effectLst/>
                          <a:latin typeface="Times New Roman" pitchFamily="18" charset="0"/>
                          <a:ea typeface="ＭＳ Ｐゴシック" pitchFamily="50" charset="-128"/>
                        </a:rPr>
                        <a:t>比較検証実験</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タイリング領域法</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による実台風、現在気候・温暖化気候の</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rPr>
                        <a:t>GCM</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の台風の実験を</a:t>
                      </a:r>
                      <a:r>
                        <a:rPr kumimoji="1" lang="en-US" altLang="ja-JP" sz="2000" b="1" i="0" u="none" strike="noStrike" cap="none" normalizeH="0" baseline="0" dirty="0" smtClean="0">
                          <a:ln>
                            <a:noFill/>
                          </a:ln>
                          <a:solidFill>
                            <a:srgbClr val="C00000"/>
                          </a:solidFill>
                          <a:effectLst/>
                          <a:latin typeface="Times New Roman" pitchFamily="18" charset="0"/>
                          <a:ea typeface="ＭＳ Ｐゴシック" pitchFamily="50" charset="-128"/>
                        </a:rPr>
                        <a:t>2km</a:t>
                      </a: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解像度</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で実施。</a:t>
                      </a:r>
                      <a:r>
                        <a:rPr kumimoji="1" lang="ja-JP" altLang="en-US" sz="2000" b="1" i="0" u="none" strike="noStrike" cap="none" normalizeH="0" baseline="0" dirty="0" smtClean="0">
                          <a:ln>
                            <a:noFill/>
                          </a:ln>
                          <a:solidFill>
                            <a:srgbClr val="C00000"/>
                          </a:solidFill>
                          <a:effectLst/>
                          <a:latin typeface="Times New Roman" pitchFamily="18" charset="0"/>
                          <a:ea typeface="ＭＳ Ｐゴシック" pitchFamily="50" charset="-128"/>
                        </a:rPr>
                        <a:t>温暖化気候でのスーパー台風</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前期実験の台風について</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完了し、最大強度を推定。</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pitchFamily="50" charset="-128"/>
                        </a:rPr>
                        <a:t>後期実験についてさらに実施。</a:t>
                      </a:r>
                      <a:endParaRPr kumimoji="1" lang="en-US" altLang="ja-JP" sz="2000" b="0" i="0" u="none" strike="noStrike" cap="none" normalizeH="0" baseline="0" dirty="0" smtClean="0">
                        <a:ln>
                          <a:noFill/>
                        </a:ln>
                        <a:solidFill>
                          <a:schemeClr val="tx1"/>
                        </a:solidFill>
                        <a:effectLst/>
                        <a:latin typeface="Times New Roman" pitchFamily="18" charset="0"/>
                        <a:ea typeface="ＭＳ Ｐゴシック" pitchFamily="50" charset="-128"/>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solidFill>
                  </a:tcPr>
                </a:tc>
              </a:tr>
            </a:tbl>
          </a:graphicData>
        </a:graphic>
      </p:graphicFrame>
      <p:sp>
        <p:nvSpPr>
          <p:cNvPr id="8" name="コンテンツ プレースホルダ 5"/>
          <p:cNvSpPr>
            <a:spLocks noGrp="1"/>
          </p:cNvSpPr>
          <p:nvPr/>
        </p:nvSpPr>
        <p:spPr bwMode="auto">
          <a:xfrm>
            <a:off x="1763688" y="47474"/>
            <a:ext cx="5544616" cy="35719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lgn="ctr">
              <a:buFontTx/>
              <a:buNone/>
            </a:pPr>
            <a:r>
              <a:rPr lang="ja-JP" altLang="en-US" sz="1800" b="1" dirty="0" smtClean="0">
                <a:solidFill>
                  <a:schemeClr val="bg1"/>
                </a:solidFill>
              </a:rPr>
              <a:t>研究項目</a:t>
            </a:r>
            <a:r>
              <a:rPr lang="ja-JP" altLang="en-US" sz="1800" b="1" dirty="0" smtClean="0">
                <a:solidFill>
                  <a:schemeClr val="bg1"/>
                </a:solidFill>
              </a:rPr>
              <a:t>と革新プログラム</a:t>
            </a:r>
            <a:r>
              <a:rPr lang="en-US" altLang="ja-JP" sz="1800" b="1" dirty="0" smtClean="0">
                <a:solidFill>
                  <a:schemeClr val="bg1"/>
                </a:solidFill>
              </a:rPr>
              <a:t>5</a:t>
            </a:r>
            <a:r>
              <a:rPr lang="ja-JP" altLang="en-US" sz="1800" b="1" dirty="0" smtClean="0">
                <a:solidFill>
                  <a:schemeClr val="bg1"/>
                </a:solidFill>
              </a:rPr>
              <a:t>年間の実施</a:t>
            </a:r>
            <a:r>
              <a:rPr lang="ja-JP" altLang="en-US" sz="1800" b="1" dirty="0" smtClean="0">
                <a:solidFill>
                  <a:schemeClr val="bg1"/>
                </a:solidFill>
              </a:rPr>
              <a:t>内容のまとめ</a:t>
            </a:r>
            <a:endParaRPr lang="ja-JP" altLang="en-US" sz="1800" b="1" dirty="0">
              <a:solidFill>
                <a:schemeClr val="bg1"/>
              </a:solidFill>
            </a:endParaRPr>
          </a:p>
        </p:txBody>
      </p:sp>
    </p:spTree>
    <p:extLst>
      <p:ext uri="{BB962C8B-B14F-4D97-AF65-F5344CB8AC3E}">
        <p14:creationId xmlns="" xmlns:p14="http://schemas.microsoft.com/office/powerpoint/2010/main" val="402751451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TotalTime>
  <Words>1975</Words>
  <Application>Microsoft Office PowerPoint</Application>
  <PresentationFormat>画面に合わせる (4:3)</PresentationFormat>
  <Paragraphs>188</Paragraphs>
  <Slides>24</Slides>
  <Notes>1</Notes>
  <HiddenSlides>0</HiddenSlides>
  <MMClips>1</MMClips>
  <ScaleCrop>false</ScaleCrop>
  <HeadingPairs>
    <vt:vector size="4" baseType="variant">
      <vt:variant>
        <vt:lpstr>テーマ</vt:lpstr>
      </vt:variant>
      <vt:variant>
        <vt:i4>6</vt:i4>
      </vt:variant>
      <vt:variant>
        <vt:lpstr>スライド タイトル</vt:lpstr>
      </vt:variant>
      <vt:variant>
        <vt:i4>24</vt:i4>
      </vt:variant>
    </vt:vector>
  </HeadingPairs>
  <TitlesOfParts>
    <vt:vector size="30" baseType="lpstr">
      <vt:lpstr>1_Office テーマ</vt:lpstr>
      <vt:lpstr>標準デザイン</vt:lpstr>
      <vt:lpstr>2_Office テーマ</vt:lpstr>
      <vt:lpstr>3_Office テーマ</vt:lpstr>
      <vt:lpstr>1_標準デザイン</vt:lpstr>
      <vt:lpstr>2_標準デザイン</vt:lpstr>
      <vt:lpstr>A④_05 （チーム４：雲解像モデリング） 「雲解像モデルの高度化と その全球モデル高精度化への利用」  ”Cloud Modeling and Typhoon Research”</vt:lpstr>
      <vt:lpstr>スライド 2</vt:lpstr>
      <vt:lpstr>スライド 3</vt:lpstr>
      <vt:lpstr>スライド 4</vt:lpstr>
      <vt:lpstr>スライド 5</vt:lpstr>
      <vt:lpstr>スライド 6</vt:lpstr>
      <vt:lpstr> 雲解像モデルを用いた現在・温暖化・近未来気候の台風実験</vt:lpstr>
      <vt:lpstr>スライド 8</vt:lpstr>
      <vt:lpstr>スライド 9</vt:lpstr>
      <vt:lpstr>スライド 10</vt:lpstr>
      <vt:lpstr>スライド 11</vt:lpstr>
      <vt:lpstr>スライド 12</vt:lpstr>
      <vt:lpstr>スライド 13</vt:lpstr>
      <vt:lpstr>スライド 14</vt:lpstr>
      <vt:lpstr>スライド 15</vt:lpstr>
      <vt:lpstr>スライド 16</vt:lpstr>
      <vt:lpstr>スライド 17</vt:lpstr>
      <vt:lpstr>スライド 18</vt:lpstr>
      <vt:lpstr>全球モデルと雲解像モデルの双方向通信結合</vt:lpstr>
      <vt:lpstr>スライド 20</vt:lpstr>
      <vt:lpstr>スライド 21</vt:lpstr>
      <vt:lpstr>スライド 22</vt:lpstr>
      <vt:lpstr>スライド 23</vt:lpstr>
      <vt:lpstr>スライド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tsuboki</dc:creator>
  <cp:lastModifiedBy>tsuboki</cp:lastModifiedBy>
  <cp:revision>28</cp:revision>
  <dcterms:created xsi:type="dcterms:W3CDTF">2012-02-23T08:56:23Z</dcterms:created>
  <dcterms:modified xsi:type="dcterms:W3CDTF">2012-02-24T06:08:18Z</dcterms:modified>
</cp:coreProperties>
</file>