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Override PartName="/ppt/slideLayouts/slideLayout76.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Layouts/slideLayout7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Masters/slideMaster7.xml" ContentType="application/vnd.openxmlformats-officedocument.presentationml.slideMaster+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23"/>
  </p:notesMasterIdLst>
  <p:sldIdLst>
    <p:sldId id="256" r:id="rId8"/>
    <p:sldId id="257" r:id="rId9"/>
    <p:sldId id="258" r:id="rId10"/>
    <p:sldId id="259" r:id="rId11"/>
    <p:sldId id="260" r:id="rId12"/>
    <p:sldId id="271" r:id="rId13"/>
    <p:sldId id="261" r:id="rId14"/>
    <p:sldId id="263" r:id="rId15"/>
    <p:sldId id="265" r:id="rId16"/>
    <p:sldId id="267" r:id="rId17"/>
    <p:sldId id="266" r:id="rId18"/>
    <p:sldId id="268" r:id="rId19"/>
    <p:sldId id="269" r:id="rId20"/>
    <p:sldId id="270" r:id="rId21"/>
    <p:sldId id="272" r:id="rId2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136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D82D4D-B784-425C-9873-F7429D79A13E}" type="datetimeFigureOut">
              <a:rPr kumimoji="1" lang="ja-JP" altLang="en-US" smtClean="0"/>
              <a:t>2010/9/7</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79D37A-2D45-4BC0-8EA2-5E522DA4A5DA}" type="slidenum">
              <a:rPr kumimoji="1" lang="ja-JP" altLang="en-US" smtClean="0"/>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 1"/>
          <p:cNvSpPr>
            <a:spLocks noGrp="1" noRot="1" noChangeAspect="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3251" name="ノート プレースホルダ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a:spcBef>
                <a:spcPct val="0"/>
              </a:spcBef>
            </a:pPr>
            <a:endParaRPr lang="ja-JP" altLang="en-US"/>
          </a:p>
        </p:txBody>
      </p:sp>
      <p:sp>
        <p:nvSpPr>
          <p:cNvPr id="53252" name="スライド番号プレースホル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fontAlgn="base">
              <a:spcBef>
                <a:spcPct val="0"/>
              </a:spcBef>
              <a:spcAft>
                <a:spcPct val="0"/>
              </a:spcAft>
            </a:pPr>
            <a:fld id="{9C5B7E25-5AB4-400B-8315-01503DD67104}" type="slidenum">
              <a:rPr lang="ja-JP" altLang="en-US" sz="1200" smtClean="0">
                <a:solidFill>
                  <a:prstClr val="black"/>
                </a:solidFill>
              </a:rPr>
              <a:pPr algn="r" fontAlgn="base">
                <a:spcBef>
                  <a:spcPct val="0"/>
                </a:spcBef>
                <a:spcAft>
                  <a:spcPct val="0"/>
                </a:spcAft>
              </a:pPr>
              <a:t>13</a:t>
            </a:fld>
            <a:endParaRPr lang="ja-JP" altLang="en-US" sz="1200" smtClean="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2010/9/7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2010/9/7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2010/9/7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2010/9/7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2010/9/7</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2010/9/7</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2010/9/7</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2010/9/7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2010/9/7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2010/9/7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2010/9/7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0B9D93C2-3026-4B92-BB18-287070906654}"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2BC47C89-B2FF-4D61-94DA-C87ADAFACD09}"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C48F19E4-78EF-4804-8796-C1ABD295070E}"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1B9A8193-ABC3-44B8-9AC9-D5087068E35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8" name="フッター プレースホルダ 7"/>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9" name="スライド番号プレースホルダ 8"/>
          <p:cNvSpPr>
            <a:spLocks noGrp="1"/>
          </p:cNvSpPr>
          <p:nvPr>
            <p:ph type="sldNum" sz="quarter" idx="12"/>
          </p:nvPr>
        </p:nvSpPr>
        <p:spPr/>
        <p:txBody>
          <a:bodyPr/>
          <a:lstStyle>
            <a:lvl1pPr>
              <a:defRPr/>
            </a:lvl1pPr>
          </a:lstStyle>
          <a:p>
            <a:pPr fontAlgn="base">
              <a:spcBef>
                <a:spcPct val="0"/>
              </a:spcBef>
              <a:spcAft>
                <a:spcPct val="0"/>
              </a:spcAft>
            </a:pPr>
            <a:fld id="{F2CD1804-79F4-41E6-82E1-72B3D9C7056E}"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フッター プレースホルダ 3"/>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スライド番号プレースホルダ 4"/>
          <p:cNvSpPr>
            <a:spLocks noGrp="1"/>
          </p:cNvSpPr>
          <p:nvPr>
            <p:ph type="sldNum" sz="quarter" idx="12"/>
          </p:nvPr>
        </p:nvSpPr>
        <p:spPr/>
        <p:txBody>
          <a:bodyPr/>
          <a:lstStyle>
            <a:lvl1pPr>
              <a:defRPr/>
            </a:lvl1pPr>
          </a:lstStyle>
          <a:p>
            <a:pPr fontAlgn="base">
              <a:spcBef>
                <a:spcPct val="0"/>
              </a:spcBef>
              <a:spcAft>
                <a:spcPct val="0"/>
              </a:spcAft>
            </a:pPr>
            <a:fld id="{F07AD7D3-B550-44D2-A4AE-27DDC9F2427A}"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3" name="フッター プレースホルダ 2"/>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スライド番号プレースホルダ 3"/>
          <p:cNvSpPr>
            <a:spLocks noGrp="1"/>
          </p:cNvSpPr>
          <p:nvPr>
            <p:ph type="sldNum" sz="quarter" idx="12"/>
          </p:nvPr>
        </p:nvSpPr>
        <p:spPr/>
        <p:txBody>
          <a:bodyPr/>
          <a:lstStyle>
            <a:lvl1pPr>
              <a:defRPr/>
            </a:lvl1pPr>
          </a:lstStyle>
          <a:p>
            <a:pPr fontAlgn="base">
              <a:spcBef>
                <a:spcPct val="0"/>
              </a:spcBef>
              <a:spcAft>
                <a:spcPct val="0"/>
              </a:spcAft>
            </a:pPr>
            <a:fld id="{C436DF0D-96D7-480A-BF5E-614A9342A61F}"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34EE117F-99F0-40F7-BA68-444EF4F4DAF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8CD9B458-493F-48A0-A11B-8E842CDE24B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BF19BE74-6A64-447E-9D73-4EC02CB776E9}"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1E7856AE-C0C5-4F3F-9F3C-FE8AB94864BE}"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96CF035C-2CC4-42C7-9DDC-7776D1AF5253}"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BAAEDDF5-2C56-4312-B4D9-F67F2B4ECBAC}"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D6B71C8D-8EE6-423F-A355-18D3CC8DAEBC}"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203B0A6C-6D1F-4770-8463-59700C34176B}"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8" name="フッター プレースホルダ 7"/>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9" name="スライド番号プレースホルダ 8"/>
          <p:cNvSpPr>
            <a:spLocks noGrp="1"/>
          </p:cNvSpPr>
          <p:nvPr>
            <p:ph type="sldNum" sz="quarter" idx="12"/>
          </p:nvPr>
        </p:nvSpPr>
        <p:spPr/>
        <p:txBody>
          <a:bodyPr/>
          <a:lstStyle>
            <a:lvl1pPr>
              <a:defRPr/>
            </a:lvl1pPr>
          </a:lstStyle>
          <a:p>
            <a:pPr fontAlgn="base">
              <a:spcBef>
                <a:spcPct val="0"/>
              </a:spcBef>
              <a:spcAft>
                <a:spcPct val="0"/>
              </a:spcAft>
            </a:pPr>
            <a:fld id="{4358D111-7724-4B44-A125-3ECCC41B6323}"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フッター プレースホルダ 3"/>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スライド番号プレースホルダ 4"/>
          <p:cNvSpPr>
            <a:spLocks noGrp="1"/>
          </p:cNvSpPr>
          <p:nvPr>
            <p:ph type="sldNum" sz="quarter" idx="12"/>
          </p:nvPr>
        </p:nvSpPr>
        <p:spPr/>
        <p:txBody>
          <a:bodyPr/>
          <a:lstStyle>
            <a:lvl1pPr>
              <a:defRPr/>
            </a:lvl1pPr>
          </a:lstStyle>
          <a:p>
            <a:pPr fontAlgn="base">
              <a:spcBef>
                <a:spcPct val="0"/>
              </a:spcBef>
              <a:spcAft>
                <a:spcPct val="0"/>
              </a:spcAft>
            </a:pPr>
            <a:fld id="{E8C4F531-4F65-46BF-903B-A609E0B6E434}"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3" name="フッター プレースホルダ 2"/>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スライド番号プレースホルダ 3"/>
          <p:cNvSpPr>
            <a:spLocks noGrp="1"/>
          </p:cNvSpPr>
          <p:nvPr>
            <p:ph type="sldNum" sz="quarter" idx="12"/>
          </p:nvPr>
        </p:nvSpPr>
        <p:spPr/>
        <p:txBody>
          <a:bodyPr/>
          <a:lstStyle>
            <a:lvl1pPr>
              <a:defRPr/>
            </a:lvl1pPr>
          </a:lstStyle>
          <a:p>
            <a:pPr fontAlgn="base">
              <a:spcBef>
                <a:spcPct val="0"/>
              </a:spcBef>
              <a:spcAft>
                <a:spcPct val="0"/>
              </a:spcAft>
            </a:pPr>
            <a:fld id="{94C6C45F-C3ED-4B0A-B78A-8F224E7E4892}"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11F309D8-585E-497C-B5A4-49E95247526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3B1FA92D-5AA6-43A6-861F-102099561CE9}"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4EF72C4D-9249-488D-8B69-54C9AD30EEBC}"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0F0A83C6-1C5C-43B3-AE40-90D37ADEADE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96CF035C-2CC4-42C7-9DDC-7776D1AF5253}"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BAAEDDF5-2C56-4312-B4D9-F67F2B4ECBAC}"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D6B71C8D-8EE6-423F-A355-18D3CC8DAEBC}"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203B0A6C-6D1F-4770-8463-59700C34176B}"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8" name="フッター プレースホルダ 7"/>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9" name="スライド番号プレースホルダ 8"/>
          <p:cNvSpPr>
            <a:spLocks noGrp="1"/>
          </p:cNvSpPr>
          <p:nvPr>
            <p:ph type="sldNum" sz="quarter" idx="12"/>
          </p:nvPr>
        </p:nvSpPr>
        <p:spPr/>
        <p:txBody>
          <a:bodyPr/>
          <a:lstStyle>
            <a:lvl1pPr>
              <a:defRPr/>
            </a:lvl1pPr>
          </a:lstStyle>
          <a:p>
            <a:pPr fontAlgn="base">
              <a:spcBef>
                <a:spcPct val="0"/>
              </a:spcBef>
              <a:spcAft>
                <a:spcPct val="0"/>
              </a:spcAft>
            </a:pPr>
            <a:fld id="{4358D111-7724-4B44-A125-3ECCC41B6323}"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フッター プレースホルダ 3"/>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スライド番号プレースホルダ 4"/>
          <p:cNvSpPr>
            <a:spLocks noGrp="1"/>
          </p:cNvSpPr>
          <p:nvPr>
            <p:ph type="sldNum" sz="quarter" idx="12"/>
          </p:nvPr>
        </p:nvSpPr>
        <p:spPr/>
        <p:txBody>
          <a:bodyPr/>
          <a:lstStyle>
            <a:lvl1pPr>
              <a:defRPr/>
            </a:lvl1pPr>
          </a:lstStyle>
          <a:p>
            <a:pPr fontAlgn="base">
              <a:spcBef>
                <a:spcPct val="0"/>
              </a:spcBef>
              <a:spcAft>
                <a:spcPct val="0"/>
              </a:spcAft>
            </a:pPr>
            <a:fld id="{E8C4F531-4F65-46BF-903B-A609E0B6E434}"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3" name="フッター プレースホルダ 2"/>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スライド番号プレースホルダ 3"/>
          <p:cNvSpPr>
            <a:spLocks noGrp="1"/>
          </p:cNvSpPr>
          <p:nvPr>
            <p:ph type="sldNum" sz="quarter" idx="12"/>
          </p:nvPr>
        </p:nvSpPr>
        <p:spPr/>
        <p:txBody>
          <a:bodyPr/>
          <a:lstStyle>
            <a:lvl1pPr>
              <a:defRPr/>
            </a:lvl1pPr>
          </a:lstStyle>
          <a:p>
            <a:pPr fontAlgn="base">
              <a:spcBef>
                <a:spcPct val="0"/>
              </a:spcBef>
              <a:spcAft>
                <a:spcPct val="0"/>
              </a:spcAft>
            </a:pPr>
            <a:fld id="{94C6C45F-C3ED-4B0A-B78A-8F224E7E4892}"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11F309D8-585E-497C-B5A4-49E95247526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3B1FA92D-5AA6-43A6-861F-102099561CE9}"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4EF72C4D-9249-488D-8B69-54C9AD30EEBC}"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0F0A83C6-1C5C-43B3-AE40-90D37ADEADE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315DEF7C-4F66-4D87-B8BF-2938A0EA756D}"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EF7576FF-B541-49AA-AC4A-F521FCB33197}"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6F335F92-291F-443E-B0E3-182B028C7059}"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7382D48D-B0EA-4BBE-A7A2-EE996B30CB5E}"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D3A48E06-E2E4-4DDA-9A28-0D115B6D9EE8}"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CAFE4665-F5D9-4006-B853-10D7C56DCD04}"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p:txBody>
          <a:bodyPr/>
          <a:lstStyle>
            <a:lvl1pPr>
              <a:defRPr/>
            </a:lvl1pPr>
          </a:lstStyle>
          <a:p>
            <a:pPr>
              <a:defRPr/>
            </a:pPr>
            <a:fld id="{24579D45-A782-44A3-A138-A37336CE81CD}"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B1A48FEC-79A3-4814-9DC3-36327F00506C}"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3"/>
          <p:cNvSpPr>
            <a:spLocks noGrp="1"/>
          </p:cNvSpPr>
          <p:nvPr>
            <p:ph type="dt" sz="half" idx="10"/>
          </p:nvPr>
        </p:nvSpPr>
        <p:spPr/>
        <p:txBody>
          <a:bodyPr/>
          <a:lstStyle>
            <a:lvl1pPr>
              <a:defRPr/>
            </a:lvl1pPr>
          </a:lstStyle>
          <a:p>
            <a:pPr>
              <a:defRPr/>
            </a:pPr>
            <a:fld id="{00110C70-0D1C-42FC-B2DD-0BAACC120277}"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9" name="スライド番号プレースホルダ 5"/>
          <p:cNvSpPr>
            <a:spLocks noGrp="1"/>
          </p:cNvSpPr>
          <p:nvPr>
            <p:ph type="sldNum" sz="quarter" idx="12"/>
          </p:nvPr>
        </p:nvSpPr>
        <p:spPr/>
        <p:txBody>
          <a:bodyPr/>
          <a:lstStyle>
            <a:lvl1pPr>
              <a:defRPr/>
            </a:lvl1pPr>
          </a:lstStyle>
          <a:p>
            <a:pPr>
              <a:defRPr/>
            </a:pPr>
            <a:fld id="{55F4F722-777E-4FC7-866E-DBAFE1D2BE90}"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p:txBody>
          <a:bodyPr/>
          <a:lstStyle>
            <a:lvl1pPr>
              <a:defRPr/>
            </a:lvl1pPr>
          </a:lstStyle>
          <a:p>
            <a:pPr>
              <a:defRPr/>
            </a:pPr>
            <a:fld id="{6E556CD9-A533-4B61-B5FE-C8F374B39B30}"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5" name="スライド番号プレースホルダ 5"/>
          <p:cNvSpPr>
            <a:spLocks noGrp="1"/>
          </p:cNvSpPr>
          <p:nvPr>
            <p:ph type="sldNum" sz="quarter" idx="12"/>
          </p:nvPr>
        </p:nvSpPr>
        <p:spPr/>
        <p:txBody>
          <a:bodyPr/>
          <a:lstStyle>
            <a:lvl1pPr>
              <a:defRPr/>
            </a:lvl1pPr>
          </a:lstStyle>
          <a:p>
            <a:pPr>
              <a:defRPr/>
            </a:pPr>
            <a:fld id="{3FF2211A-E1B1-4E04-AD82-38169EC56BC9}"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A4445B86-7C67-437A-A5EF-88BE5D53901D}"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4" name="スライド番号プレースホルダ 5"/>
          <p:cNvSpPr>
            <a:spLocks noGrp="1"/>
          </p:cNvSpPr>
          <p:nvPr>
            <p:ph type="sldNum" sz="quarter" idx="12"/>
          </p:nvPr>
        </p:nvSpPr>
        <p:spPr/>
        <p:txBody>
          <a:bodyPr/>
          <a:lstStyle>
            <a:lvl1pPr>
              <a:defRPr/>
            </a:lvl1pPr>
          </a:lstStyle>
          <a:p>
            <a:pPr>
              <a:defRPr/>
            </a:pPr>
            <a:fld id="{E0C75F25-4064-4F62-A2E5-C24D26EC7CF4}"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BC0852DD-5267-4F2B-A41A-F48D4A2061E0}"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FFBBC742-AAE7-464D-AD20-5879EB319D8E}"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0CC82345-08D3-4598-9AF8-6BB45355BBC5}"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82B80B01-DDC8-4083-AF16-89A5E52F057D}"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250D3118-EF12-417C-A8EE-85B16765682A}"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29858DC7-8C42-446E-915F-B9DCAD34FFB0}"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35B4324F-5809-474C-ADFA-4E2A0C908751}"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848ABB37-48EF-4F9B-AA53-DA40421B8CC9}"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96CF035C-2CC4-42C7-9DDC-7776D1AF5253}"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BAAEDDF5-2C56-4312-B4D9-F67F2B4ECBAC}"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D6B71C8D-8EE6-423F-A355-18D3CC8DAEBC}"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203B0A6C-6D1F-4770-8463-59700C34176B}"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8" name="フッター プレースホルダ 7"/>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9" name="スライド番号プレースホルダ 8"/>
          <p:cNvSpPr>
            <a:spLocks noGrp="1"/>
          </p:cNvSpPr>
          <p:nvPr>
            <p:ph type="sldNum" sz="quarter" idx="12"/>
          </p:nvPr>
        </p:nvSpPr>
        <p:spPr/>
        <p:txBody>
          <a:bodyPr/>
          <a:lstStyle>
            <a:lvl1pPr>
              <a:defRPr/>
            </a:lvl1pPr>
          </a:lstStyle>
          <a:p>
            <a:pPr fontAlgn="base">
              <a:spcBef>
                <a:spcPct val="0"/>
              </a:spcBef>
              <a:spcAft>
                <a:spcPct val="0"/>
              </a:spcAft>
            </a:pPr>
            <a:fld id="{4358D111-7724-4B44-A125-3ECCC41B6323}"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フッター プレースホルダ 3"/>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スライド番号プレースホルダ 4"/>
          <p:cNvSpPr>
            <a:spLocks noGrp="1"/>
          </p:cNvSpPr>
          <p:nvPr>
            <p:ph type="sldNum" sz="quarter" idx="12"/>
          </p:nvPr>
        </p:nvSpPr>
        <p:spPr/>
        <p:txBody>
          <a:bodyPr/>
          <a:lstStyle>
            <a:lvl1pPr>
              <a:defRPr/>
            </a:lvl1pPr>
          </a:lstStyle>
          <a:p>
            <a:pPr fontAlgn="base">
              <a:spcBef>
                <a:spcPct val="0"/>
              </a:spcBef>
              <a:spcAft>
                <a:spcPct val="0"/>
              </a:spcAft>
            </a:pPr>
            <a:fld id="{E8C4F531-4F65-46BF-903B-A609E0B6E434}"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3" name="フッター プレースホルダ 2"/>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スライド番号プレースホルダ 3"/>
          <p:cNvSpPr>
            <a:spLocks noGrp="1"/>
          </p:cNvSpPr>
          <p:nvPr>
            <p:ph type="sldNum" sz="quarter" idx="12"/>
          </p:nvPr>
        </p:nvSpPr>
        <p:spPr/>
        <p:txBody>
          <a:bodyPr/>
          <a:lstStyle>
            <a:lvl1pPr>
              <a:defRPr/>
            </a:lvl1pPr>
          </a:lstStyle>
          <a:p>
            <a:pPr fontAlgn="base">
              <a:spcBef>
                <a:spcPct val="0"/>
              </a:spcBef>
              <a:spcAft>
                <a:spcPct val="0"/>
              </a:spcAft>
            </a:pPr>
            <a:fld id="{94C6C45F-C3ED-4B0A-B78A-8F224E7E4892}"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11F309D8-585E-497C-B5A4-49E95247526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3B1FA92D-5AA6-43A6-861F-102099561CE9}"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4EF72C4D-9249-488D-8B69-54C9AD30EEBC}"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0F0A83C6-1C5C-43B3-AE40-90D37ADEADE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E4A3F348-4F53-4C75-889B-A795EDCE96D1}"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33D2BBBF-1353-41B3-B306-091441151F2D}"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78BEB747-B6AF-4A5D-88A3-D41270098E91}"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565734CF-7D9B-46C4-9679-8DAB1350245E}"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8" name="フッター プレースホルダ 7"/>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9" name="スライド番号プレースホルダ 8"/>
          <p:cNvSpPr>
            <a:spLocks noGrp="1"/>
          </p:cNvSpPr>
          <p:nvPr>
            <p:ph type="sldNum" sz="quarter" idx="12"/>
          </p:nvPr>
        </p:nvSpPr>
        <p:spPr/>
        <p:txBody>
          <a:bodyPr/>
          <a:lstStyle>
            <a:lvl1pPr>
              <a:defRPr/>
            </a:lvl1pPr>
          </a:lstStyle>
          <a:p>
            <a:pPr fontAlgn="base">
              <a:spcBef>
                <a:spcPct val="0"/>
              </a:spcBef>
              <a:spcAft>
                <a:spcPct val="0"/>
              </a:spcAft>
            </a:pPr>
            <a:fld id="{83AA90A4-A134-4A1E-AE5D-7419F5AB89F0}"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フッター プレースホルダ 3"/>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スライド番号プレースホルダ 4"/>
          <p:cNvSpPr>
            <a:spLocks noGrp="1"/>
          </p:cNvSpPr>
          <p:nvPr>
            <p:ph type="sldNum" sz="quarter" idx="12"/>
          </p:nvPr>
        </p:nvSpPr>
        <p:spPr/>
        <p:txBody>
          <a:bodyPr/>
          <a:lstStyle>
            <a:lvl1pPr>
              <a:defRPr/>
            </a:lvl1pPr>
          </a:lstStyle>
          <a:p>
            <a:pPr fontAlgn="base">
              <a:spcBef>
                <a:spcPct val="0"/>
              </a:spcBef>
              <a:spcAft>
                <a:spcPct val="0"/>
              </a:spcAft>
            </a:pPr>
            <a:fld id="{05D21898-5CD4-48B7-A763-8976962FC13D}"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3" name="フッター プレースホルダ 2"/>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スライド番号プレースホルダ 3"/>
          <p:cNvSpPr>
            <a:spLocks noGrp="1"/>
          </p:cNvSpPr>
          <p:nvPr>
            <p:ph type="sldNum" sz="quarter" idx="12"/>
          </p:nvPr>
        </p:nvSpPr>
        <p:spPr/>
        <p:txBody>
          <a:bodyPr/>
          <a:lstStyle>
            <a:lvl1pPr>
              <a:defRPr/>
            </a:lvl1pPr>
          </a:lstStyle>
          <a:p>
            <a:pPr fontAlgn="base">
              <a:spcBef>
                <a:spcPct val="0"/>
              </a:spcBef>
              <a:spcAft>
                <a:spcPct val="0"/>
              </a:spcAft>
            </a:pPr>
            <a:fld id="{5D782756-30B4-41E1-87DF-3B169990EC4F}"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12CDC244-A8F3-4741-909E-694183D5DAE9}"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9F4CBF8A-4F8D-497F-9B1C-96F38C49EE33}"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BC667429-EFB4-4D08-97E6-DE0DA1D207BC}"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1018FAA1-0F27-4D21-B1DE-25AB763341D0}"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2010/9/7</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2 レベル</a:t>
            </a:r>
          </a:p>
          <a:p>
            <a:pPr lvl="2"/>
            <a:r>
              <a:rPr lang="ja-JP" altLang="en-US" smtClean="0"/>
              <a:t>第 3 レベル</a:t>
            </a:r>
          </a:p>
          <a:p>
            <a:pPr lvl="3"/>
            <a:r>
              <a:rPr lang="ja-JP" altLang="en-US" smtClean="0"/>
              <a:t>第 4 レベル</a:t>
            </a:r>
          </a:p>
          <a:p>
            <a:pPr lvl="4"/>
            <a:r>
              <a:rPr lang="ja-JP" altLang="en-US" smtClean="0"/>
              <a:t>第 5 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ea typeface="+mn-ea"/>
              </a:defRPr>
            </a:lvl1pPr>
          </a:lstStyle>
          <a:p>
            <a:pPr fontAlgn="base">
              <a:spcBef>
                <a:spcPct val="0"/>
              </a:spcBef>
              <a:spcAft>
                <a:spcPct val="0"/>
              </a:spcAft>
            </a:pPr>
            <a:endParaRPr lang="ja-JP"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ea typeface="+mn-ea"/>
              </a:defRPr>
            </a:lvl1pPr>
          </a:lstStyle>
          <a:p>
            <a:pPr fontAlgn="base">
              <a:spcBef>
                <a:spcPct val="0"/>
              </a:spcBef>
              <a:spcAft>
                <a:spcPct val="0"/>
              </a:spcAft>
            </a:pPr>
            <a:endParaRPr lang="ja-JP"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ea typeface="+mn-ea"/>
              </a:defRPr>
            </a:lvl1pPr>
          </a:lstStyle>
          <a:p>
            <a:pPr fontAlgn="base">
              <a:spcBef>
                <a:spcPct val="0"/>
              </a:spcBef>
              <a:spcAft>
                <a:spcPct val="0"/>
              </a:spcAft>
            </a:pPr>
            <a:fld id="{4F0A975B-EA76-4CE6-8C85-B5428E82579A}"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2 レベル</a:t>
            </a:r>
          </a:p>
          <a:p>
            <a:pPr lvl="2"/>
            <a:r>
              <a:rPr lang="ja-JP" altLang="en-US" smtClean="0"/>
              <a:t>第 3 レベル</a:t>
            </a:r>
          </a:p>
          <a:p>
            <a:pPr lvl="3"/>
            <a:r>
              <a:rPr lang="ja-JP" altLang="en-US" smtClean="0"/>
              <a:t>第 4 レベル</a:t>
            </a:r>
          </a:p>
          <a:p>
            <a:pPr lvl="4"/>
            <a:r>
              <a:rPr lang="ja-JP" altLang="en-US" smtClean="0"/>
              <a:t>第 5 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lvl1pPr>
          </a:lstStyle>
          <a:p>
            <a:pPr fontAlgn="base">
              <a:spcBef>
                <a:spcPct val="0"/>
              </a:spcBef>
              <a:spcAft>
                <a:spcPct val="0"/>
              </a:spcAft>
            </a:pPr>
            <a:endParaRPr lang="ja-JP"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lvl1pPr>
          </a:lstStyle>
          <a:p>
            <a:pPr fontAlgn="base">
              <a:spcBef>
                <a:spcPct val="0"/>
              </a:spcBef>
              <a:spcAft>
                <a:spcPct val="0"/>
              </a:spcAft>
            </a:pPr>
            <a:endParaRPr lang="ja-JP"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vl1pPr>
          </a:lstStyle>
          <a:p>
            <a:pPr fontAlgn="base">
              <a:spcBef>
                <a:spcPct val="0"/>
              </a:spcBef>
              <a:spcAft>
                <a:spcPct val="0"/>
              </a:spcAft>
            </a:pPr>
            <a:fld id="{C8354ACB-3A81-43F7-80B4-3D1AEEB1ADCF}"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2 レベル</a:t>
            </a:r>
          </a:p>
          <a:p>
            <a:pPr lvl="2"/>
            <a:r>
              <a:rPr lang="ja-JP" altLang="en-US" smtClean="0"/>
              <a:t>第 3 レベル</a:t>
            </a:r>
          </a:p>
          <a:p>
            <a:pPr lvl="3"/>
            <a:r>
              <a:rPr lang="ja-JP" altLang="en-US" smtClean="0"/>
              <a:t>第 4 レベル</a:t>
            </a:r>
          </a:p>
          <a:p>
            <a:pPr lvl="4"/>
            <a:r>
              <a:rPr lang="ja-JP" altLang="en-US" smtClean="0"/>
              <a:t>第 5 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lvl1pPr>
          </a:lstStyle>
          <a:p>
            <a:pPr fontAlgn="base">
              <a:spcBef>
                <a:spcPct val="0"/>
              </a:spcBef>
              <a:spcAft>
                <a:spcPct val="0"/>
              </a:spcAft>
            </a:pPr>
            <a:endParaRPr lang="ja-JP"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lvl1pPr>
          </a:lstStyle>
          <a:p>
            <a:pPr fontAlgn="base">
              <a:spcBef>
                <a:spcPct val="0"/>
              </a:spcBef>
              <a:spcAft>
                <a:spcPct val="0"/>
              </a:spcAft>
            </a:pPr>
            <a:endParaRPr lang="ja-JP"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vl1pPr>
          </a:lstStyle>
          <a:p>
            <a:pPr fontAlgn="base">
              <a:spcBef>
                <a:spcPct val="0"/>
              </a:spcBef>
              <a:spcAft>
                <a:spcPct val="0"/>
              </a:spcAft>
            </a:pPr>
            <a:fld id="{C8354ACB-3A81-43F7-80B4-3D1AEEB1ADCF}"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0" smtClean="0">
                <a:solidFill>
                  <a:schemeClr val="tx1">
                    <a:tint val="75000"/>
                  </a:schemeClr>
                </a:solidFill>
                <a:latin typeface="+mn-lt"/>
                <a:ea typeface="+mn-ea"/>
              </a:defRPr>
            </a:lvl1pPr>
          </a:lstStyle>
          <a:p>
            <a:pPr>
              <a:defRPr/>
            </a:pPr>
            <a:fld id="{176F6B8D-1C68-45D3-AC12-F632893628A6}" type="datetimeFigureOut">
              <a:rPr lang="ja-JP" altLang="en-US">
                <a:solidFill>
                  <a:prstClr val="black">
                    <a:tint val="75000"/>
                  </a:prstClr>
                </a:solidFill>
              </a:rPr>
              <a:pPr>
                <a:defRPr/>
              </a:pPr>
              <a:t>2010/9/7</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latin typeface="+mn-lt"/>
                <a:ea typeface="+mn-ea"/>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smtClean="0">
                <a:solidFill>
                  <a:schemeClr val="tx1">
                    <a:tint val="75000"/>
                  </a:schemeClr>
                </a:solidFill>
                <a:latin typeface="+mn-lt"/>
                <a:ea typeface="+mn-ea"/>
              </a:defRPr>
            </a:lvl1pPr>
          </a:lstStyle>
          <a:p>
            <a:pPr>
              <a:defRPr/>
            </a:pPr>
            <a:fld id="{3D057322-BB30-4609-B10D-FF62C573285D}" type="slidenum">
              <a:rPr lang="ja-JP" altLang="en-US">
                <a:solidFill>
                  <a:prstClr val="black">
                    <a:tint val="75000"/>
                  </a:prstClr>
                </a:solidFill>
              </a:rPr>
              <a:pPr>
                <a:defRPr/>
              </a:pPr>
              <a:t>&lt;#&gt;</a:t>
            </a:fld>
            <a:endParaRPr lang="ja-JP"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fontAlgn="base">
        <a:spcBef>
          <a:spcPct val="0"/>
        </a:spcBef>
        <a:spcAft>
          <a:spcPct val="0"/>
        </a:spcAft>
        <a:defRPr kumimoji="1" sz="4400" kern="1200">
          <a:solidFill>
            <a:schemeClr val="tx1"/>
          </a:solidFill>
          <a:latin typeface="+mj-lt"/>
          <a:ea typeface="+mj-ea"/>
          <a:cs typeface="+mj-cs"/>
        </a:defRPr>
      </a:lvl1pPr>
      <a:lvl2pPr algn="ctr" rtl="0" fontAlgn="base">
        <a:spcBef>
          <a:spcPct val="0"/>
        </a:spcBef>
        <a:spcAft>
          <a:spcPct val="0"/>
        </a:spcAft>
        <a:defRPr kumimoji="1" sz="4400">
          <a:solidFill>
            <a:schemeClr val="tx1"/>
          </a:solidFill>
          <a:latin typeface="Calibri" pitchFamily="34" charset="0"/>
          <a:ea typeface="ＭＳ Ｐゴシック" charset="-128"/>
        </a:defRPr>
      </a:lvl2pPr>
      <a:lvl3pPr algn="ctr" rtl="0" fontAlgn="base">
        <a:spcBef>
          <a:spcPct val="0"/>
        </a:spcBef>
        <a:spcAft>
          <a:spcPct val="0"/>
        </a:spcAft>
        <a:defRPr kumimoji="1" sz="4400">
          <a:solidFill>
            <a:schemeClr val="tx1"/>
          </a:solidFill>
          <a:latin typeface="Calibri" pitchFamily="34" charset="0"/>
          <a:ea typeface="ＭＳ Ｐゴシック" charset="-128"/>
        </a:defRPr>
      </a:lvl3pPr>
      <a:lvl4pPr algn="ctr" rtl="0" fontAlgn="base">
        <a:spcBef>
          <a:spcPct val="0"/>
        </a:spcBef>
        <a:spcAft>
          <a:spcPct val="0"/>
        </a:spcAft>
        <a:defRPr kumimoji="1" sz="4400">
          <a:solidFill>
            <a:schemeClr val="tx1"/>
          </a:solidFill>
          <a:latin typeface="Calibri" pitchFamily="34" charset="0"/>
          <a:ea typeface="ＭＳ Ｐゴシック" charset="-128"/>
        </a:defRPr>
      </a:lvl4pPr>
      <a:lvl5pPr algn="ctr" rtl="0" fontAlgn="base">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fontAlgn="base">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2 レベル</a:t>
            </a:r>
          </a:p>
          <a:p>
            <a:pPr lvl="2"/>
            <a:r>
              <a:rPr lang="ja-JP" altLang="en-US" smtClean="0"/>
              <a:t>第 3 レベル</a:t>
            </a:r>
          </a:p>
          <a:p>
            <a:pPr lvl="3"/>
            <a:r>
              <a:rPr lang="ja-JP" altLang="en-US" smtClean="0"/>
              <a:t>第 4 レベル</a:t>
            </a:r>
          </a:p>
          <a:p>
            <a:pPr lvl="4"/>
            <a:r>
              <a:rPr lang="ja-JP" altLang="en-US" smtClean="0"/>
              <a:t>第 5 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lvl1pPr>
          </a:lstStyle>
          <a:p>
            <a:pPr fontAlgn="base">
              <a:spcBef>
                <a:spcPct val="0"/>
              </a:spcBef>
              <a:spcAft>
                <a:spcPct val="0"/>
              </a:spcAft>
            </a:pPr>
            <a:endParaRPr lang="ja-JP"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lvl1pPr>
          </a:lstStyle>
          <a:p>
            <a:pPr fontAlgn="base">
              <a:spcBef>
                <a:spcPct val="0"/>
              </a:spcBef>
              <a:spcAft>
                <a:spcPct val="0"/>
              </a:spcAft>
            </a:pPr>
            <a:endParaRPr lang="ja-JP"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vl1pPr>
          </a:lstStyle>
          <a:p>
            <a:pPr fontAlgn="base">
              <a:spcBef>
                <a:spcPct val="0"/>
              </a:spcBef>
              <a:spcAft>
                <a:spcPct val="0"/>
              </a:spcAft>
            </a:pPr>
            <a:fld id="{C8354ACB-3A81-43F7-80B4-3D1AEEB1ADCF}"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2 レベル</a:t>
            </a:r>
          </a:p>
          <a:p>
            <a:pPr lvl="2"/>
            <a:r>
              <a:rPr lang="ja-JP" altLang="en-US" smtClean="0"/>
              <a:t>第 3 レベル</a:t>
            </a:r>
          </a:p>
          <a:p>
            <a:pPr lvl="3"/>
            <a:r>
              <a:rPr lang="ja-JP" altLang="en-US" smtClean="0"/>
              <a:t>第 4 レベル</a:t>
            </a:r>
          </a:p>
          <a:p>
            <a:pPr lvl="4"/>
            <a:r>
              <a:rPr lang="ja-JP" altLang="en-US" smtClean="0"/>
              <a:t>第 5 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lvl1pPr>
          </a:lstStyle>
          <a:p>
            <a:pPr fontAlgn="base">
              <a:spcBef>
                <a:spcPct val="0"/>
              </a:spcBef>
              <a:spcAft>
                <a:spcPct val="0"/>
              </a:spcAft>
            </a:pPr>
            <a:endParaRPr lang="ja-JP"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lvl1pPr>
          </a:lstStyle>
          <a:p>
            <a:pPr fontAlgn="base">
              <a:spcBef>
                <a:spcPct val="0"/>
              </a:spcBef>
              <a:spcAft>
                <a:spcPct val="0"/>
              </a:spcAft>
            </a:pPr>
            <a:endParaRPr lang="ja-JP"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vl1pPr>
          </a:lstStyle>
          <a:p>
            <a:pPr fontAlgn="base">
              <a:spcBef>
                <a:spcPct val="0"/>
              </a:spcBef>
              <a:spcAft>
                <a:spcPct val="0"/>
              </a:spcAft>
            </a:pPr>
            <a:fld id="{0F29337C-A0F3-4EF2-81AF-5C1E1AE93A7F}"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charset="0"/>
          <a:ea typeface="ＭＳ Ｐゴシック" charset="-128"/>
        </a:defRPr>
      </a:lvl2pPr>
      <a:lvl3pPr algn="ctr" rtl="0" fontAlgn="base">
        <a:spcBef>
          <a:spcPct val="0"/>
        </a:spcBef>
        <a:spcAft>
          <a:spcPct val="0"/>
        </a:spcAft>
        <a:defRPr kumimoji="1" sz="4400">
          <a:solidFill>
            <a:schemeClr val="tx2"/>
          </a:solidFill>
          <a:latin typeface="Times New Roman" charset="0"/>
          <a:ea typeface="ＭＳ Ｐゴシック" charset="-128"/>
        </a:defRPr>
      </a:lvl3pPr>
      <a:lvl4pPr algn="ctr" rtl="0" fontAlgn="base">
        <a:spcBef>
          <a:spcPct val="0"/>
        </a:spcBef>
        <a:spcAft>
          <a:spcPct val="0"/>
        </a:spcAft>
        <a:defRPr kumimoji="1" sz="4400">
          <a:solidFill>
            <a:schemeClr val="tx2"/>
          </a:solidFill>
          <a:latin typeface="Times New Roman" charset="0"/>
          <a:ea typeface="ＭＳ Ｐゴシック" charset="-128"/>
        </a:defRPr>
      </a:lvl4pPr>
      <a:lvl5pPr algn="ctr" rtl="0" fontAlgn="base">
        <a:spcBef>
          <a:spcPct val="0"/>
        </a:spcBef>
        <a:spcAft>
          <a:spcPct val="0"/>
        </a:spcAft>
        <a:defRPr kumimoji="1" sz="4400">
          <a:solidFill>
            <a:schemeClr val="tx2"/>
          </a:solidFill>
          <a:latin typeface="Times New Roman" charset="0"/>
          <a:ea typeface="ＭＳ Ｐゴシック" charset="-128"/>
        </a:defRPr>
      </a:lvl5pPr>
      <a:lvl6pPr marL="457200" algn="ctr" rtl="0" fontAlgn="base">
        <a:spcBef>
          <a:spcPct val="0"/>
        </a:spcBef>
        <a:spcAft>
          <a:spcPct val="0"/>
        </a:spcAft>
        <a:defRPr kumimoji="1" sz="4400">
          <a:solidFill>
            <a:schemeClr val="tx2"/>
          </a:solidFill>
          <a:latin typeface="Times New Roman" charset="0"/>
          <a:ea typeface="ＭＳ Ｐゴシック" charset="-128"/>
        </a:defRPr>
      </a:lvl6pPr>
      <a:lvl7pPr marL="914400" algn="ctr" rtl="0" fontAlgn="base">
        <a:spcBef>
          <a:spcPct val="0"/>
        </a:spcBef>
        <a:spcAft>
          <a:spcPct val="0"/>
        </a:spcAft>
        <a:defRPr kumimoji="1" sz="4400">
          <a:solidFill>
            <a:schemeClr val="tx2"/>
          </a:solidFill>
          <a:latin typeface="Times New Roman" charset="0"/>
          <a:ea typeface="ＭＳ Ｐゴシック" charset="-128"/>
        </a:defRPr>
      </a:lvl7pPr>
      <a:lvl8pPr marL="1371600" algn="ctr" rtl="0" fontAlgn="base">
        <a:spcBef>
          <a:spcPct val="0"/>
        </a:spcBef>
        <a:spcAft>
          <a:spcPct val="0"/>
        </a:spcAft>
        <a:defRPr kumimoji="1" sz="4400">
          <a:solidFill>
            <a:schemeClr val="tx2"/>
          </a:solidFill>
          <a:latin typeface="Times New Roman" charset="0"/>
          <a:ea typeface="ＭＳ Ｐゴシック" charset="-128"/>
        </a:defRPr>
      </a:lvl8pPr>
      <a:lvl9pPr marL="1828800" algn="ctr" rtl="0" fontAlgn="base">
        <a:spcBef>
          <a:spcPct val="0"/>
        </a:spcBef>
        <a:spcAft>
          <a:spcPct val="0"/>
        </a:spcAft>
        <a:defRPr kumimoji="1" sz="4400">
          <a:solidFill>
            <a:schemeClr val="tx2"/>
          </a:solidFill>
          <a:latin typeface="Times New Roman" charset="0"/>
          <a:ea typeface="ＭＳ Ｐゴシック"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68.xml"/><Relationship Id="rId4" Type="http://schemas.openxmlformats.org/officeDocument/2006/relationships/image" Target="../media/image5.gif"/></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5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3366FF"/>
            </a:gs>
          </a:gsLst>
          <a:lin ang="5400000" scaled="1"/>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28600" y="1143000"/>
            <a:ext cx="8686800" cy="2247900"/>
          </a:xfrm>
          <a:gradFill rotWithShape="0">
            <a:gsLst>
              <a:gs pos="0">
                <a:srgbClr val="000066"/>
              </a:gs>
              <a:gs pos="100000">
                <a:srgbClr val="333399"/>
              </a:gs>
            </a:gsLst>
            <a:lin ang="5400000" scaled="1"/>
          </a:gradFill>
          <a:ln w="28575">
            <a:solidFill>
              <a:srgbClr val="FFFF00"/>
            </a:solidFill>
          </a:ln>
        </p:spPr>
        <p:txBody>
          <a:bodyPr/>
          <a:lstStyle/>
          <a:p>
            <a:r>
              <a:rPr lang="en-US" altLang="ja-JP" sz="2800" b="1" dirty="0">
                <a:solidFill>
                  <a:schemeClr val="bg1"/>
                </a:solidFill>
              </a:rPr>
              <a:t>A</a:t>
            </a:r>
            <a:r>
              <a:rPr lang="ja-JP" altLang="en-US" sz="2800" b="1" dirty="0" smtClean="0">
                <a:solidFill>
                  <a:schemeClr val="bg1"/>
                </a:solidFill>
              </a:rPr>
              <a:t>④</a:t>
            </a:r>
            <a:r>
              <a:rPr lang="en-US" altLang="ja-JP" sz="2800" b="1" dirty="0" smtClean="0">
                <a:solidFill>
                  <a:schemeClr val="bg1"/>
                </a:solidFill>
              </a:rPr>
              <a:t>_05</a:t>
            </a:r>
            <a:r>
              <a:rPr lang="ja-JP" altLang="en-US" sz="2800" b="1" dirty="0" smtClean="0">
                <a:solidFill>
                  <a:schemeClr val="bg1"/>
                </a:solidFill>
              </a:rPr>
              <a:t> </a:t>
            </a:r>
            <a:r>
              <a:rPr lang="ja-JP" altLang="en-US" sz="2800" b="1" dirty="0">
                <a:solidFill>
                  <a:srgbClr val="FF6699"/>
                </a:solidFill>
                <a:latin typeface="Arial Black" pitchFamily="34" charset="0"/>
              </a:rPr>
              <a:t>（</a:t>
            </a:r>
            <a:r>
              <a:rPr lang="ja-JP" altLang="en-US" sz="2800" b="1" dirty="0" smtClean="0">
                <a:solidFill>
                  <a:srgbClr val="FF6699"/>
                </a:solidFill>
                <a:latin typeface="Arial Black" pitchFamily="34" charset="0"/>
              </a:rPr>
              <a:t>チーム４：</a:t>
            </a:r>
            <a:r>
              <a:rPr lang="ja-JP" altLang="en-US" sz="2800" b="1" dirty="0">
                <a:solidFill>
                  <a:srgbClr val="FF6699"/>
                </a:solidFill>
                <a:latin typeface="Arial Black" pitchFamily="34" charset="0"/>
              </a:rPr>
              <a:t>雲解像モデリング）</a:t>
            </a:r>
            <a:r>
              <a:rPr lang="en-US" altLang="ja-JP" sz="4000" b="1" dirty="0">
                <a:solidFill>
                  <a:schemeClr val="bg1"/>
                </a:solidFill>
                <a:latin typeface="Arial Black" pitchFamily="34" charset="0"/>
              </a:rPr>
              <a:t/>
            </a:r>
            <a:br>
              <a:rPr lang="en-US" altLang="ja-JP" sz="4000" b="1" dirty="0">
                <a:solidFill>
                  <a:schemeClr val="bg1"/>
                </a:solidFill>
                <a:latin typeface="Arial Black" pitchFamily="34" charset="0"/>
              </a:rPr>
            </a:br>
            <a:r>
              <a:rPr lang="en-US" altLang="ja-JP" sz="4000" b="1" dirty="0">
                <a:solidFill>
                  <a:schemeClr val="bg1"/>
                </a:solidFill>
                <a:latin typeface="Arial Black" pitchFamily="34" charset="0"/>
              </a:rPr>
              <a:t>「</a:t>
            </a:r>
            <a:r>
              <a:rPr lang="ja-JP" altLang="en-US" sz="4000" b="1" dirty="0">
                <a:solidFill>
                  <a:schemeClr val="bg1"/>
                </a:solidFill>
                <a:latin typeface="Arial Black" pitchFamily="34" charset="0"/>
              </a:rPr>
              <a:t>雲解像モデルの高度化と</a:t>
            </a:r>
            <a:br>
              <a:rPr lang="ja-JP" altLang="en-US" sz="4000" b="1" dirty="0">
                <a:solidFill>
                  <a:schemeClr val="bg1"/>
                </a:solidFill>
                <a:latin typeface="Arial Black" pitchFamily="34" charset="0"/>
              </a:rPr>
            </a:br>
            <a:r>
              <a:rPr lang="ja-JP" altLang="en-US" sz="4000" b="1" dirty="0">
                <a:solidFill>
                  <a:schemeClr val="bg1"/>
                </a:solidFill>
                <a:latin typeface="Arial Black" pitchFamily="34" charset="0"/>
              </a:rPr>
              <a:t>その全球モデル高精度化への利用」</a:t>
            </a:r>
          </a:p>
        </p:txBody>
      </p:sp>
      <p:sp>
        <p:nvSpPr>
          <p:cNvPr id="5123" name="Rectangle 3"/>
          <p:cNvSpPr>
            <a:spLocks noGrp="1" noChangeArrowheads="1"/>
          </p:cNvSpPr>
          <p:nvPr>
            <p:ph type="subTitle" idx="1"/>
          </p:nvPr>
        </p:nvSpPr>
        <p:spPr>
          <a:xfrm>
            <a:off x="76200" y="3505200"/>
            <a:ext cx="8991600" cy="3352800"/>
          </a:xfrm>
        </p:spPr>
        <p:txBody>
          <a:bodyPr/>
          <a:lstStyle/>
          <a:p>
            <a:r>
              <a:rPr lang="ja-JP" altLang="en-US" sz="2800" b="1" dirty="0">
                <a:solidFill>
                  <a:schemeClr val="bg1"/>
                </a:solidFill>
              </a:rPr>
              <a:t>研究代表者：</a:t>
            </a:r>
            <a:r>
              <a:rPr lang="ja-JP" altLang="en-US" sz="2800" b="1" u="sng" dirty="0">
                <a:solidFill>
                  <a:schemeClr val="bg1"/>
                </a:solidFill>
              </a:rPr>
              <a:t>坪木和久</a:t>
            </a:r>
            <a:r>
              <a:rPr lang="ja-JP" altLang="en-US" sz="2400" b="1" dirty="0">
                <a:solidFill>
                  <a:schemeClr val="bg1"/>
                </a:solidFill>
              </a:rPr>
              <a:t>（名古屋大学　地球水循環研究センター）</a:t>
            </a:r>
          </a:p>
          <a:p>
            <a:pPr algn="l"/>
            <a:r>
              <a:rPr lang="ja-JP" altLang="en-US" sz="2400" b="1" dirty="0" smtClean="0">
                <a:solidFill>
                  <a:schemeClr val="bg1"/>
                </a:solidFill>
              </a:rPr>
              <a:t>参画</a:t>
            </a:r>
            <a:r>
              <a:rPr lang="ja-JP" altLang="en-US" sz="2400" b="1" dirty="0">
                <a:solidFill>
                  <a:schemeClr val="bg1"/>
                </a:solidFill>
              </a:rPr>
              <a:t>研究者</a:t>
            </a:r>
            <a:r>
              <a:rPr lang="ja-JP" altLang="en-US" sz="2400" b="1" dirty="0" smtClean="0">
                <a:solidFill>
                  <a:schemeClr val="bg1"/>
                </a:solidFill>
              </a:rPr>
              <a:t>：  増永浩彦</a:t>
            </a:r>
            <a:r>
              <a:rPr lang="ja-JP" altLang="en-US" sz="2400" dirty="0">
                <a:solidFill>
                  <a:schemeClr val="bg1"/>
                </a:solidFill>
              </a:rPr>
              <a:t>（名古屋大学　地球水循環研究センター</a:t>
            </a:r>
            <a:r>
              <a:rPr lang="ja-JP" altLang="en-US" sz="2400" dirty="0" smtClean="0">
                <a:solidFill>
                  <a:schemeClr val="bg1"/>
                </a:solidFill>
              </a:rPr>
              <a:t>）</a:t>
            </a:r>
          </a:p>
          <a:p>
            <a:pPr algn="l"/>
            <a:r>
              <a:rPr lang="en-US" altLang="ja-JP" sz="2400" b="1" dirty="0" smtClean="0">
                <a:solidFill>
                  <a:schemeClr val="bg1"/>
                </a:solidFill>
              </a:rPr>
              <a:t>		</a:t>
            </a:r>
            <a:r>
              <a:rPr lang="ja-JP" altLang="en-US" sz="2400" b="1" dirty="0" smtClean="0">
                <a:solidFill>
                  <a:schemeClr val="bg1"/>
                </a:solidFill>
              </a:rPr>
              <a:t>篠田太郎</a:t>
            </a:r>
            <a:r>
              <a:rPr lang="ja-JP" altLang="en-US" sz="2400" dirty="0" smtClean="0">
                <a:solidFill>
                  <a:schemeClr val="bg1"/>
                </a:solidFill>
              </a:rPr>
              <a:t>（名古屋大学　地球水循環研究センター）</a:t>
            </a:r>
          </a:p>
          <a:p>
            <a:pPr algn="l"/>
            <a:r>
              <a:rPr lang="en-US" altLang="ja-JP" sz="2400" b="1" dirty="0" smtClean="0">
                <a:solidFill>
                  <a:schemeClr val="bg1"/>
                </a:solidFill>
              </a:rPr>
              <a:t>		</a:t>
            </a:r>
            <a:r>
              <a:rPr lang="ja-JP" altLang="en-US" sz="2400" b="1" dirty="0" smtClean="0">
                <a:solidFill>
                  <a:schemeClr val="bg1"/>
                </a:solidFill>
              </a:rPr>
              <a:t>渡部雅浩</a:t>
            </a:r>
            <a:r>
              <a:rPr lang="ja-JP" altLang="en-US" sz="2400" dirty="0">
                <a:solidFill>
                  <a:schemeClr val="bg1"/>
                </a:solidFill>
              </a:rPr>
              <a:t>（東京大学気候システム研究センター</a:t>
            </a:r>
            <a:r>
              <a:rPr lang="ja-JP" altLang="en-US" sz="2400" dirty="0" smtClean="0">
                <a:solidFill>
                  <a:schemeClr val="bg1"/>
                </a:solidFill>
              </a:rPr>
              <a:t>）</a:t>
            </a:r>
            <a:endParaRPr lang="en-US" altLang="ja-JP" sz="2400" dirty="0" smtClean="0">
              <a:solidFill>
                <a:schemeClr val="bg1"/>
              </a:solidFill>
            </a:endParaRPr>
          </a:p>
          <a:p>
            <a:pPr algn="l"/>
            <a:r>
              <a:rPr lang="en-US" altLang="ja-JP" sz="2400" b="1" dirty="0" smtClean="0">
                <a:solidFill>
                  <a:schemeClr val="bg1"/>
                </a:solidFill>
              </a:rPr>
              <a:t>		</a:t>
            </a:r>
            <a:r>
              <a:rPr lang="ja-JP" altLang="en-US" sz="2400" b="1" dirty="0" smtClean="0">
                <a:solidFill>
                  <a:schemeClr val="bg1"/>
                </a:solidFill>
              </a:rPr>
              <a:t>青木尊之</a:t>
            </a:r>
            <a:r>
              <a:rPr lang="ja-JP" altLang="en-US" sz="2400" dirty="0">
                <a:solidFill>
                  <a:schemeClr val="bg1"/>
                </a:solidFill>
              </a:rPr>
              <a:t>（東京工業大学　学術国際</a:t>
            </a:r>
            <a:r>
              <a:rPr lang="ja-JP" altLang="en-US" sz="2400" dirty="0" smtClean="0">
                <a:solidFill>
                  <a:schemeClr val="bg1"/>
                </a:solidFill>
              </a:rPr>
              <a:t>情報センター）</a:t>
            </a:r>
            <a:endParaRPr lang="en-US" altLang="ja-JP" sz="2400" dirty="0">
              <a:solidFill>
                <a:schemeClr val="bg1"/>
              </a:solidFill>
            </a:endParaRPr>
          </a:p>
          <a:p>
            <a:pPr algn="l"/>
            <a:r>
              <a:rPr lang="en-US" altLang="ja-JP" sz="2400" b="1" dirty="0" smtClean="0">
                <a:solidFill>
                  <a:schemeClr val="bg1"/>
                </a:solidFill>
              </a:rPr>
              <a:t>		</a:t>
            </a:r>
            <a:r>
              <a:rPr lang="ja-JP" altLang="en-US" sz="2400" b="1" dirty="0" smtClean="0">
                <a:solidFill>
                  <a:schemeClr val="bg1"/>
                </a:solidFill>
              </a:rPr>
              <a:t>榎本　剛</a:t>
            </a:r>
            <a:r>
              <a:rPr lang="ja-JP" altLang="en-US" sz="2400" dirty="0" smtClean="0">
                <a:solidFill>
                  <a:schemeClr val="bg1"/>
                </a:solidFill>
              </a:rPr>
              <a:t>（海洋研究開発機構）</a:t>
            </a:r>
            <a:endParaRPr lang="en-US" altLang="ja-JP" sz="2400" dirty="0" smtClean="0">
              <a:solidFill>
                <a:schemeClr val="bg1"/>
              </a:solidFill>
            </a:endParaRPr>
          </a:p>
          <a:p>
            <a:pPr algn="l"/>
            <a:r>
              <a:rPr lang="ja-JP" altLang="en-US" sz="2400" dirty="0" smtClean="0">
                <a:solidFill>
                  <a:schemeClr val="bg1"/>
                </a:solidFill>
              </a:rPr>
              <a:t>研究員：吉岡真由美・前島康光（名大　地球水循環研究センター）</a:t>
            </a:r>
            <a:endParaRPr lang="ja-JP" altLang="en-US" sz="2400" dirty="0">
              <a:solidFill>
                <a:schemeClr val="bg1"/>
              </a:solidFill>
            </a:endParaRPr>
          </a:p>
        </p:txBody>
      </p:sp>
      <p:sp>
        <p:nvSpPr>
          <p:cNvPr id="5124" name="Text Box 4"/>
          <p:cNvSpPr txBox="1">
            <a:spLocks noChangeArrowheads="1"/>
          </p:cNvSpPr>
          <p:nvPr/>
        </p:nvSpPr>
        <p:spPr bwMode="auto">
          <a:xfrm>
            <a:off x="88900" y="152400"/>
            <a:ext cx="5995268" cy="830997"/>
          </a:xfrm>
          <a:prstGeom prst="rect">
            <a:avLst/>
          </a:prstGeom>
          <a:noFill/>
          <a:ln w="9525">
            <a:noFill/>
            <a:miter lim="800000"/>
            <a:headEnd/>
            <a:tailEnd/>
          </a:ln>
          <a:effectLst/>
        </p:spPr>
        <p:txBody>
          <a:bodyPr wrap="square">
            <a:spAutoFit/>
          </a:bodyPr>
          <a:lstStyle/>
          <a:p>
            <a:pPr fontAlgn="base">
              <a:spcBef>
                <a:spcPct val="0"/>
              </a:spcBef>
              <a:spcAft>
                <a:spcPct val="0"/>
              </a:spcAft>
            </a:pPr>
            <a:r>
              <a:rPr lang="ja-JP" altLang="ja-JP" sz="2400" dirty="0" smtClean="0">
                <a:solidFill>
                  <a:schemeClr val="bg1"/>
                </a:solidFill>
              </a:rPr>
              <a:t>気候変動予測研究検討会</a:t>
            </a:r>
            <a:endParaRPr lang="en-US" altLang="zh-TW" sz="2400" b="1" dirty="0" smtClean="0">
              <a:solidFill>
                <a:schemeClr val="bg1"/>
              </a:solidFill>
              <a:latin typeface="ＭＳ Ｐゴシック" pitchFamily="50" charset="-128"/>
              <a:ea typeface="ＭＳ ゴシック" pitchFamily="49" charset="-128"/>
            </a:endParaRPr>
          </a:p>
          <a:p>
            <a:pPr fontAlgn="base">
              <a:spcBef>
                <a:spcPct val="0"/>
              </a:spcBef>
              <a:spcAft>
                <a:spcPct val="0"/>
              </a:spcAft>
            </a:pPr>
            <a:r>
              <a:rPr lang="ja-JP" altLang="en-US" sz="2400" b="1" dirty="0" smtClean="0">
                <a:solidFill>
                  <a:srgbClr val="FFFFFF"/>
                </a:solidFill>
              </a:rPr>
              <a:t>「</a:t>
            </a:r>
            <a:r>
              <a:rPr lang="ja-JP" altLang="en-US" sz="2400" b="1" dirty="0">
                <a:solidFill>
                  <a:srgbClr val="FFFFFF"/>
                </a:solidFill>
              </a:rPr>
              <a:t>21世紀気候変動予測革新プログラム</a:t>
            </a:r>
            <a:r>
              <a:rPr lang="ja-JP" altLang="en-US" sz="2400" b="1" dirty="0" smtClean="0">
                <a:solidFill>
                  <a:srgbClr val="FFFFFF"/>
                </a:solidFill>
              </a:rPr>
              <a:t>」報告</a:t>
            </a:r>
            <a:endParaRPr lang="ja-JP" altLang="en-US" sz="2400" b="1" dirty="0">
              <a:solidFill>
                <a:srgbClr val="FFFFFF"/>
              </a:solidFill>
            </a:endParaRPr>
          </a:p>
        </p:txBody>
      </p:sp>
      <p:sp>
        <p:nvSpPr>
          <p:cNvPr id="5125" name="Text Box 5"/>
          <p:cNvSpPr txBox="1">
            <a:spLocks noChangeArrowheads="1"/>
          </p:cNvSpPr>
          <p:nvPr/>
        </p:nvSpPr>
        <p:spPr bwMode="auto">
          <a:xfrm>
            <a:off x="6300192" y="116632"/>
            <a:ext cx="2741456" cy="923330"/>
          </a:xfrm>
          <a:prstGeom prst="rect">
            <a:avLst/>
          </a:prstGeom>
          <a:noFill/>
          <a:ln w="9525">
            <a:noFill/>
            <a:miter lim="800000"/>
            <a:headEnd/>
            <a:tailEnd/>
          </a:ln>
          <a:effectLst/>
        </p:spPr>
        <p:txBody>
          <a:bodyPr wrap="none">
            <a:spAutoFit/>
          </a:bodyPr>
          <a:lstStyle/>
          <a:p>
            <a:pPr fontAlgn="base">
              <a:spcBef>
                <a:spcPct val="0"/>
              </a:spcBef>
              <a:spcAft>
                <a:spcPct val="0"/>
              </a:spcAft>
            </a:pPr>
            <a:r>
              <a:rPr lang="ja-JP" altLang="en-US" b="1" dirty="0" smtClean="0">
                <a:solidFill>
                  <a:srgbClr val="FF9900"/>
                </a:solidFill>
              </a:rPr>
              <a:t>20</a:t>
            </a:r>
            <a:r>
              <a:rPr lang="en-US" altLang="ja-JP" b="1" dirty="0" smtClean="0">
                <a:solidFill>
                  <a:srgbClr val="FF9900"/>
                </a:solidFill>
              </a:rPr>
              <a:t>10</a:t>
            </a:r>
            <a:r>
              <a:rPr lang="ja-JP" altLang="en-US" b="1" dirty="0" smtClean="0">
                <a:solidFill>
                  <a:srgbClr val="FF9900"/>
                </a:solidFill>
              </a:rPr>
              <a:t>年</a:t>
            </a:r>
            <a:r>
              <a:rPr lang="en-US" altLang="ja-JP" b="1" dirty="0" smtClean="0">
                <a:solidFill>
                  <a:srgbClr val="FF9900"/>
                </a:solidFill>
              </a:rPr>
              <a:t>9</a:t>
            </a:r>
            <a:r>
              <a:rPr lang="ja-JP" altLang="en-US" b="1" dirty="0" smtClean="0">
                <a:solidFill>
                  <a:srgbClr val="FF9900"/>
                </a:solidFill>
              </a:rPr>
              <a:t>月</a:t>
            </a:r>
            <a:r>
              <a:rPr lang="en-US" altLang="ja-JP" b="1" dirty="0" smtClean="0">
                <a:solidFill>
                  <a:srgbClr val="FF9900"/>
                </a:solidFill>
              </a:rPr>
              <a:t>8</a:t>
            </a:r>
            <a:r>
              <a:rPr lang="ja-JP" altLang="en-US" b="1" dirty="0" smtClean="0">
                <a:solidFill>
                  <a:srgbClr val="FF9900"/>
                </a:solidFill>
              </a:rPr>
              <a:t>日</a:t>
            </a:r>
            <a:endParaRPr lang="ja-JP" altLang="en-US" b="1" dirty="0">
              <a:solidFill>
                <a:srgbClr val="FF9900"/>
              </a:solidFill>
            </a:endParaRPr>
          </a:p>
          <a:p>
            <a:pPr fontAlgn="base">
              <a:spcBef>
                <a:spcPct val="0"/>
              </a:spcBef>
              <a:spcAft>
                <a:spcPct val="0"/>
              </a:spcAft>
            </a:pPr>
            <a:r>
              <a:rPr lang="ja-JP" altLang="ja-JP" dirty="0" smtClean="0">
                <a:solidFill>
                  <a:srgbClr val="FFC000"/>
                </a:solidFill>
              </a:rPr>
              <a:t>気候</a:t>
            </a:r>
            <a:r>
              <a:rPr lang="ja-JP" altLang="ja-JP" dirty="0" smtClean="0">
                <a:solidFill>
                  <a:srgbClr val="FFC000"/>
                </a:solidFill>
              </a:rPr>
              <a:t>変動予測研究</a:t>
            </a:r>
            <a:r>
              <a:rPr lang="ja-JP" altLang="ja-JP" dirty="0" smtClean="0">
                <a:solidFill>
                  <a:srgbClr val="FFC000"/>
                </a:solidFill>
              </a:rPr>
              <a:t>検討会</a:t>
            </a:r>
            <a:endParaRPr lang="en-US" altLang="zh-TW" b="1" dirty="0" smtClean="0">
              <a:solidFill>
                <a:srgbClr val="FF9900"/>
              </a:solidFill>
              <a:latin typeface="ＭＳ Ｐゴシック" pitchFamily="50" charset="-128"/>
              <a:ea typeface="ＭＳ ゴシック" pitchFamily="49" charset="-128"/>
            </a:endParaRPr>
          </a:p>
          <a:p>
            <a:pPr fontAlgn="base">
              <a:spcBef>
                <a:spcPct val="0"/>
              </a:spcBef>
              <a:spcAft>
                <a:spcPct val="0"/>
              </a:spcAft>
            </a:pPr>
            <a:r>
              <a:rPr lang="ja-JP" altLang="en-US" b="1" dirty="0" smtClean="0">
                <a:solidFill>
                  <a:srgbClr val="FF9900"/>
                </a:solidFill>
                <a:latin typeface="ＭＳ Ｐゴシック" pitchFamily="50" charset="-128"/>
                <a:ea typeface="ＭＳ ゴシック" pitchFamily="49" charset="-128"/>
              </a:rPr>
              <a:t>文部科学省</a:t>
            </a:r>
            <a:endParaRPr lang="zh-TW" altLang="en-US" b="1" dirty="0">
              <a:solidFill>
                <a:srgbClr val="FF9900"/>
              </a:solidFill>
              <a:latin typeface="ＭＳ Ｐゴシック" pitchFamily="50" charset="-128"/>
              <a:ea typeface="ＭＳ ゴシック" pitchFamily="49"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CC"/>
            </a:gs>
            <a:gs pos="100000">
              <a:srgbClr val="3366FF"/>
            </a:gs>
          </a:gsLst>
          <a:lin ang="54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2819400" y="76200"/>
            <a:ext cx="3581400" cy="609600"/>
          </a:xfrm>
          <a:solidFill>
            <a:schemeClr val="accent1"/>
          </a:solidFill>
          <a:ln>
            <a:solidFill>
              <a:srgbClr val="FF0000"/>
            </a:solidFill>
          </a:ln>
        </p:spPr>
        <p:txBody>
          <a:bodyPr/>
          <a:lstStyle/>
          <a:p>
            <a:r>
              <a:rPr lang="ja-JP" altLang="en-US" sz="3200">
                <a:solidFill>
                  <a:schemeClr val="bg1"/>
                </a:solidFill>
              </a:rPr>
              <a:t>研究目的</a:t>
            </a:r>
            <a:endParaRPr lang="en-US" altLang="ja-JP" sz="3200" b="1">
              <a:solidFill>
                <a:schemeClr val="bg1"/>
              </a:solidFill>
            </a:endParaRPr>
          </a:p>
        </p:txBody>
      </p:sp>
      <p:sp>
        <p:nvSpPr>
          <p:cNvPr id="6147" name="Rectangle 3"/>
          <p:cNvSpPr>
            <a:spLocks noGrp="1" noChangeArrowheads="1"/>
          </p:cNvSpPr>
          <p:nvPr>
            <p:ph type="subTitle" idx="1"/>
          </p:nvPr>
        </p:nvSpPr>
        <p:spPr>
          <a:xfrm>
            <a:off x="304800" y="685800"/>
            <a:ext cx="8534400" cy="5715000"/>
          </a:xfrm>
        </p:spPr>
        <p:txBody>
          <a:bodyPr/>
          <a:lstStyle/>
          <a:p>
            <a:pPr algn="l"/>
            <a:r>
              <a:rPr lang="en-US" altLang="ja-JP">
                <a:solidFill>
                  <a:schemeClr val="bg1"/>
                </a:solidFill>
              </a:rPr>
              <a:t>　</a:t>
            </a:r>
            <a:r>
              <a:rPr lang="ja-JP" altLang="en-US" sz="2800">
                <a:solidFill>
                  <a:schemeClr val="bg1"/>
                </a:solidFill>
              </a:rPr>
              <a:t>雲を精度よくシミュレーションできるように雲解像モデルを高度化し、その利用、及び全球モデルとの結合により全球モデルの高精度化に寄与すること。</a:t>
            </a:r>
          </a:p>
          <a:p>
            <a:pPr algn="l">
              <a:buFont typeface="Wingdings" pitchFamily="2" charset="2"/>
              <a:buChar char="Ø"/>
            </a:pPr>
            <a:r>
              <a:rPr lang="ja-JP" altLang="en-US" sz="2400" b="1">
                <a:solidFill>
                  <a:srgbClr val="FF9933"/>
                </a:solidFill>
                <a:latin typeface="Arial Black" pitchFamily="34" charset="0"/>
              </a:rPr>
              <a:t>雲解像モデル高度化：</a:t>
            </a:r>
            <a:r>
              <a:rPr lang="ja-JP" altLang="en-US" sz="2400" b="1">
                <a:solidFill>
                  <a:schemeClr val="bg1"/>
                </a:solidFill>
                <a:latin typeface="Arial Black" pitchFamily="34" charset="0"/>
              </a:rPr>
              <a:t>雲解像モデルの改良と高度化。</a:t>
            </a:r>
          </a:p>
          <a:p>
            <a:pPr lvl="1" algn="l">
              <a:buFont typeface="Wingdings" pitchFamily="2" charset="2"/>
              <a:buChar char="l"/>
            </a:pPr>
            <a:r>
              <a:rPr lang="ja-JP" altLang="en-US" sz="2000">
                <a:solidFill>
                  <a:schemeClr val="bg1"/>
                </a:solidFill>
                <a:latin typeface="Arial Black" pitchFamily="34" charset="0"/>
              </a:rPr>
              <a:t>雲物理過程の改良（完全２モーメント化、雹、氷晶生成）</a:t>
            </a:r>
          </a:p>
          <a:p>
            <a:pPr lvl="1" algn="l">
              <a:buFont typeface="Wingdings" pitchFamily="2" charset="2"/>
              <a:buChar char="l"/>
            </a:pPr>
            <a:r>
              <a:rPr lang="ja-JP" altLang="en-US" sz="2000">
                <a:solidFill>
                  <a:schemeClr val="bg1"/>
                </a:solidFill>
                <a:latin typeface="Arial Black" pitchFamily="34" charset="0"/>
              </a:rPr>
              <a:t>力学過程の改良（セミラグランジュ化）</a:t>
            </a:r>
          </a:p>
          <a:p>
            <a:pPr algn="l">
              <a:buFont typeface="Wingdings" pitchFamily="2" charset="2"/>
              <a:buChar char="Ø"/>
            </a:pPr>
            <a:r>
              <a:rPr lang="ja-JP" altLang="en-US" sz="2400" b="1">
                <a:solidFill>
                  <a:srgbClr val="FF9933"/>
                </a:solidFill>
                <a:latin typeface="Arial Black" pitchFamily="34" charset="0"/>
              </a:rPr>
              <a:t>パラメータ改良：</a:t>
            </a:r>
            <a:r>
              <a:rPr lang="ja-JP" altLang="en-US" sz="2400" b="1">
                <a:solidFill>
                  <a:schemeClr val="bg1"/>
                </a:solidFill>
                <a:latin typeface="Arial Black" pitchFamily="34" charset="0"/>
              </a:rPr>
              <a:t>雲解像モデルの計算から得られるデータを利用して、全球モデルの雲についてのパラメータを改良する。</a:t>
            </a:r>
          </a:p>
          <a:p>
            <a:pPr algn="l">
              <a:buFont typeface="Wingdings" pitchFamily="2" charset="2"/>
              <a:buChar char="Ø"/>
            </a:pPr>
            <a:r>
              <a:rPr lang="ja-JP" altLang="en-US" sz="2400" b="1">
                <a:solidFill>
                  <a:srgbClr val="FF9933"/>
                </a:solidFill>
                <a:latin typeface="Arial Black" pitchFamily="34" charset="0"/>
              </a:rPr>
              <a:t>非斉一モデル結合：</a:t>
            </a:r>
            <a:r>
              <a:rPr lang="ja-JP" altLang="en-US" sz="2400" b="1">
                <a:solidFill>
                  <a:schemeClr val="bg1"/>
                </a:solidFill>
                <a:latin typeface="Arial Black" pitchFamily="34" charset="0"/>
              </a:rPr>
              <a:t>非静力学雲解像モデルと静力学全球モデルを結合し、全球モデルの高精度化を図る。</a:t>
            </a:r>
          </a:p>
          <a:p>
            <a:pPr lvl="1" algn="l">
              <a:buFont typeface="Wingdings" pitchFamily="2" charset="2"/>
              <a:buChar char="l"/>
            </a:pPr>
            <a:r>
              <a:rPr lang="ja-JP" altLang="en-US" sz="2000">
                <a:solidFill>
                  <a:schemeClr val="bg1"/>
                </a:solidFill>
                <a:latin typeface="Arial Black" pitchFamily="34" charset="0"/>
              </a:rPr>
              <a:t>１格子埋め込み（スーパーパラメタリゼーション）</a:t>
            </a:r>
          </a:p>
          <a:p>
            <a:pPr lvl="1" algn="l">
              <a:buFont typeface="Wingdings" pitchFamily="2" charset="2"/>
              <a:buChar char="l"/>
            </a:pPr>
            <a:r>
              <a:rPr lang="ja-JP" altLang="en-US" sz="2000">
                <a:solidFill>
                  <a:schemeClr val="bg1"/>
                </a:solidFill>
                <a:latin typeface="Arial Black" pitchFamily="34" charset="0"/>
              </a:rPr>
              <a:t>領域埋め込み結合（双方向通信）</a:t>
            </a:r>
          </a:p>
          <a:p>
            <a:pPr algn="l">
              <a:buFont typeface="Wingdings" pitchFamily="2" charset="2"/>
              <a:buChar char="Ø"/>
            </a:pPr>
            <a:r>
              <a:rPr lang="ja-JP" altLang="en-US" sz="2400" b="1">
                <a:solidFill>
                  <a:srgbClr val="FF9933"/>
                </a:solidFill>
                <a:latin typeface="Arial Black" pitchFamily="34" charset="0"/>
              </a:rPr>
              <a:t>比較検証実験：</a:t>
            </a:r>
            <a:r>
              <a:rPr lang="ja-JP" altLang="en-US" sz="2400" b="1">
                <a:solidFill>
                  <a:schemeClr val="bg1"/>
                </a:solidFill>
                <a:latin typeface="Arial Black" pitchFamily="34" charset="0"/>
              </a:rPr>
              <a:t>現在気候と温暖化気候における全球モデル出力値を用いて、主に台風の雲解像実験を行い</a:t>
            </a:r>
            <a:r>
              <a:rPr lang="en-US" altLang="ja-JP" sz="2400" b="1">
                <a:solidFill>
                  <a:schemeClr val="bg1"/>
                </a:solidFill>
              </a:rPr>
              <a:t>GCM</a:t>
            </a:r>
            <a:r>
              <a:rPr lang="ja-JP" altLang="en-US" sz="2400" b="1">
                <a:solidFill>
                  <a:schemeClr val="bg1"/>
                </a:solidFill>
                <a:latin typeface="Arial Black" pitchFamily="34" charset="0"/>
              </a:rPr>
              <a:t>の検証を行う。</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3366FF"/>
            </a:gs>
          </a:gsLst>
          <a:lin ang="5400000" scaled="1"/>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609600" y="47625"/>
            <a:ext cx="2856872" cy="461665"/>
          </a:xfrm>
          <a:prstGeom prst="rect">
            <a:avLst/>
          </a:prstGeom>
          <a:solidFill>
            <a:srgbClr val="FFFF66"/>
          </a:solidFill>
          <a:ln w="28575">
            <a:solidFill>
              <a:srgbClr val="FF0000"/>
            </a:solidFill>
            <a:miter lim="800000"/>
            <a:headEnd/>
            <a:tailEnd/>
          </a:ln>
          <a:effectLst/>
        </p:spPr>
        <p:txBody>
          <a:bodyPr wrap="none">
            <a:spAutoFit/>
          </a:bodyPr>
          <a:lstStyle/>
          <a:p>
            <a:pPr fontAlgn="base">
              <a:spcBef>
                <a:spcPct val="0"/>
              </a:spcBef>
              <a:spcAft>
                <a:spcPct val="0"/>
              </a:spcAft>
            </a:pPr>
            <a:r>
              <a:rPr lang="ja-JP" altLang="en-US" sz="2400" b="1" dirty="0">
                <a:solidFill>
                  <a:srgbClr val="0000FF"/>
                </a:solidFill>
              </a:rPr>
              <a:t>計画の概要のまとめ</a:t>
            </a:r>
          </a:p>
        </p:txBody>
      </p:sp>
      <p:graphicFrame>
        <p:nvGraphicFramePr>
          <p:cNvPr id="8247" name="Group 55"/>
          <p:cNvGraphicFramePr>
            <a:graphicFrameLocks noGrp="1"/>
          </p:cNvGraphicFramePr>
          <p:nvPr/>
        </p:nvGraphicFramePr>
        <p:xfrm>
          <a:off x="152400" y="615950"/>
          <a:ext cx="8764588" cy="6077712"/>
        </p:xfrm>
        <a:graphic>
          <a:graphicData uri="http://schemas.openxmlformats.org/drawingml/2006/table">
            <a:tbl>
              <a:tblPr/>
              <a:tblGrid>
                <a:gridCol w="1220788"/>
                <a:gridCol w="2057400"/>
                <a:gridCol w="1752600"/>
                <a:gridCol w="2057400"/>
                <a:gridCol w="1676400"/>
              </a:tblGrid>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28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marL="76200" marR="76200" marT="38100" marB="381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smtClean="0">
                          <a:ln>
                            <a:noFill/>
                          </a:ln>
                          <a:solidFill>
                            <a:srgbClr val="FF9933"/>
                          </a:solidFill>
                          <a:effectLst/>
                          <a:latin typeface="Times New Roman" pitchFamily="18" charset="0"/>
                          <a:ea typeface="ＭＳ Ｐゴシック" pitchFamily="50" charset="-128"/>
                        </a:rPr>
                        <a:t>雲解像モデル改良</a:t>
                      </a:r>
                    </a:p>
                  </a:txBody>
                  <a:tcPr marL="76200" marR="76200" marT="38100" marB="381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smtClean="0">
                          <a:ln>
                            <a:noFill/>
                          </a:ln>
                          <a:solidFill>
                            <a:srgbClr val="FF9933"/>
                          </a:solidFill>
                          <a:effectLst/>
                          <a:latin typeface="Times New Roman" pitchFamily="18" charset="0"/>
                          <a:ea typeface="ＭＳ Ｐゴシック" pitchFamily="50" charset="-128"/>
                        </a:rPr>
                        <a:t>パラメータ改良</a:t>
                      </a:r>
                    </a:p>
                  </a:txBody>
                  <a:tcPr marL="76200" marR="76200" marT="38100" marB="381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smtClean="0">
                          <a:ln>
                            <a:noFill/>
                          </a:ln>
                          <a:solidFill>
                            <a:srgbClr val="FF9933"/>
                          </a:solidFill>
                          <a:effectLst/>
                          <a:latin typeface="Times New Roman" pitchFamily="18" charset="0"/>
                          <a:ea typeface="ＭＳ Ｐゴシック" pitchFamily="50" charset="-128"/>
                        </a:rPr>
                        <a:t>非斉一モデル結合</a:t>
                      </a:r>
                    </a:p>
                  </a:txBody>
                  <a:tcPr marL="76200" marR="76200" marT="38100" marB="381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smtClean="0">
                          <a:ln>
                            <a:noFill/>
                          </a:ln>
                          <a:solidFill>
                            <a:srgbClr val="FF9933"/>
                          </a:solidFill>
                          <a:effectLst/>
                          <a:latin typeface="Times New Roman" pitchFamily="18" charset="0"/>
                          <a:ea typeface="ＭＳ Ｐゴシック" pitchFamily="50" charset="-128"/>
                        </a:rPr>
                        <a:t>比較検証実験</a:t>
                      </a:r>
                    </a:p>
                  </a:txBody>
                  <a:tcPr marL="76200" marR="76200" marT="38100" marB="381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50000"/>
                      </a:schemeClr>
                    </a:solidFill>
                  </a:tcPr>
                </a:tc>
              </a:tr>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400" b="0" i="0" u="none" strike="noStrike" cap="none" normalizeH="0" baseline="0" dirty="0" smtClean="0">
                          <a:ln>
                            <a:noFill/>
                          </a:ln>
                          <a:solidFill>
                            <a:srgbClr val="FF9900"/>
                          </a:solidFill>
                          <a:effectLst/>
                          <a:latin typeface="Times New Roman" pitchFamily="18" charset="0"/>
                          <a:ea typeface="ＭＳ Ｐゴシック" pitchFamily="50" charset="-128"/>
                        </a:rPr>
                        <a:t>H19</a:t>
                      </a:r>
                      <a:r>
                        <a:rPr kumimoji="1" lang="ja-JP" altLang="en-US" sz="2000" b="1" i="0" u="none" strike="noStrike" cap="none" normalizeH="0" baseline="0" dirty="0" smtClean="0">
                          <a:ln>
                            <a:noFill/>
                          </a:ln>
                          <a:solidFill>
                            <a:srgbClr val="FF9900"/>
                          </a:solidFill>
                          <a:effectLst/>
                          <a:latin typeface="Times New Roman" pitchFamily="18" charset="0"/>
                          <a:ea typeface="ＭＳ Ｐゴシック" pitchFamily="50" charset="-128"/>
                        </a:rPr>
                        <a:t>年度</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400" b="0" i="0" u="none" strike="noStrike" cap="none" normalizeH="0" baseline="0" dirty="0" smtClean="0">
                          <a:ln>
                            <a:noFill/>
                          </a:ln>
                          <a:solidFill>
                            <a:srgbClr val="FF9900"/>
                          </a:solidFill>
                          <a:effectLst/>
                          <a:latin typeface="Times New Roman" pitchFamily="18" charset="0"/>
                          <a:ea typeface="ＭＳ Ｐゴシック" pitchFamily="50" charset="-128"/>
                        </a:rPr>
                        <a:t>(2007)</a:t>
                      </a:r>
                    </a:p>
                  </a:txBody>
                  <a:tcPr marL="76200" marR="76200" marT="38100" marB="381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雲物理の２モーメント化（雲水・雨水）</a:t>
                      </a:r>
                    </a:p>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セミラグ法導入</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広領域予報実験、パラメータ抽出</a:t>
                      </a:r>
                    </a:p>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衛星による検証</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雲解像モデルの重並列化</a:t>
                      </a:r>
                    </a:p>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双方向通信の方法の検討</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観測された台風の実験と検証　（衛星・地上による検証）</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400" b="0" i="0" u="none" strike="noStrike" cap="none" normalizeH="0" baseline="0" dirty="0" smtClean="0">
                          <a:ln>
                            <a:noFill/>
                          </a:ln>
                          <a:solidFill>
                            <a:srgbClr val="FF9900"/>
                          </a:solidFill>
                          <a:effectLst/>
                          <a:latin typeface="Times New Roman" pitchFamily="18" charset="0"/>
                          <a:ea typeface="ＭＳ Ｐゴシック" pitchFamily="50" charset="-128"/>
                        </a:rPr>
                        <a:t>H20</a:t>
                      </a:r>
                      <a:r>
                        <a:rPr kumimoji="1" lang="ja-JP" altLang="en-US" sz="2000" b="1" i="0" u="none" strike="noStrike" cap="none" normalizeH="0" baseline="0" dirty="0" smtClean="0">
                          <a:ln>
                            <a:noFill/>
                          </a:ln>
                          <a:solidFill>
                            <a:srgbClr val="FF9900"/>
                          </a:solidFill>
                          <a:effectLst/>
                          <a:latin typeface="Times New Roman" pitchFamily="18" charset="0"/>
                          <a:ea typeface="ＭＳ Ｐゴシック" pitchFamily="50" charset="-128"/>
                        </a:rPr>
                        <a:t>年度</a:t>
                      </a:r>
                      <a:endParaRPr kumimoji="1" lang="ja-JP" altLang="en-US" sz="2400" b="0" i="0" u="none" strike="noStrike" cap="none" normalizeH="0" baseline="0" dirty="0" smtClean="0">
                        <a:ln>
                          <a:noFill/>
                        </a:ln>
                        <a:solidFill>
                          <a:srgbClr val="FF9900"/>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400" b="0" i="0" u="none" strike="noStrike" cap="none" normalizeH="0" baseline="0" dirty="0" smtClean="0">
                          <a:ln>
                            <a:noFill/>
                          </a:ln>
                          <a:solidFill>
                            <a:srgbClr val="FF9900"/>
                          </a:solidFill>
                          <a:effectLst/>
                          <a:latin typeface="Times New Roman" pitchFamily="18" charset="0"/>
                          <a:ea typeface="ＭＳ Ｐゴシック" pitchFamily="50" charset="-128"/>
                        </a:rPr>
                        <a:t>(2008)</a:t>
                      </a:r>
                    </a:p>
                  </a:txBody>
                  <a:tcPr marL="76200" marR="76200" marT="38100" marB="381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１次氷晶改良、２次氷晶導入</a:t>
                      </a:r>
                    </a:p>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セミラグ法のパラメータ調整</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高解像度の予報実験、パラメータ抽出</a:t>
                      </a:r>
                    </a:p>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衛星による検証</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雲解像モデルの</a:t>
                      </a:r>
                      <a:r>
                        <a:rPr kumimoji="1" lang="en-US" altLang="ja-JP" sz="1600" b="0" i="0" u="none" strike="noStrike" cap="none" normalizeH="0" baseline="0" dirty="0" smtClean="0">
                          <a:ln>
                            <a:noFill/>
                          </a:ln>
                          <a:solidFill>
                            <a:schemeClr val="bg1"/>
                          </a:solidFill>
                          <a:effectLst/>
                          <a:latin typeface="ＭＳ Ｐゴシック" pitchFamily="50" charset="-128"/>
                          <a:ea typeface="ＭＳ Ｐゴシック" pitchFamily="50" charset="-128"/>
                        </a:rPr>
                        <a:t>GCM</a:t>
                      </a: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との1格子点結合</a:t>
                      </a:r>
                    </a:p>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領域結合のためのモデル改良</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観測された台風と現在気候の台風の実験（衛星・地上による検証）</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400" b="0" i="0" u="none" strike="noStrike" cap="none" normalizeH="0" baseline="0" dirty="0" smtClean="0">
                          <a:ln>
                            <a:noFill/>
                          </a:ln>
                          <a:solidFill>
                            <a:srgbClr val="FFFF00"/>
                          </a:solidFill>
                          <a:effectLst/>
                          <a:latin typeface="Times New Roman" pitchFamily="18" charset="0"/>
                          <a:ea typeface="ＭＳ Ｐゴシック" pitchFamily="50" charset="-128"/>
                        </a:rPr>
                        <a:t>H21</a:t>
                      </a:r>
                      <a:r>
                        <a:rPr kumimoji="1" lang="ja-JP" altLang="en-US" sz="2000" b="1" i="0" u="none" strike="noStrike" cap="none" normalizeH="0" baseline="0" dirty="0" smtClean="0">
                          <a:ln>
                            <a:noFill/>
                          </a:ln>
                          <a:solidFill>
                            <a:srgbClr val="FFFF00"/>
                          </a:solidFill>
                          <a:effectLst/>
                          <a:latin typeface="Times New Roman" pitchFamily="18" charset="0"/>
                          <a:ea typeface="ＭＳ Ｐゴシック" pitchFamily="50" charset="-128"/>
                        </a:rPr>
                        <a:t>年度</a:t>
                      </a:r>
                      <a:endParaRPr kumimoji="1" lang="en-US" altLang="ja-JP" sz="2400" b="0" i="0" u="none" strike="noStrike" cap="none" normalizeH="0" baseline="0" dirty="0" smtClean="0">
                        <a:ln>
                          <a:noFill/>
                        </a:ln>
                        <a:solidFill>
                          <a:srgbClr val="FFFF00"/>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400" b="0" i="0" u="none" strike="noStrike" cap="none" normalizeH="0" baseline="0" dirty="0" smtClean="0">
                          <a:ln>
                            <a:noFill/>
                          </a:ln>
                          <a:solidFill>
                            <a:srgbClr val="FFFF00"/>
                          </a:solidFill>
                          <a:effectLst/>
                          <a:latin typeface="Times New Roman" pitchFamily="18" charset="0"/>
                          <a:ea typeface="ＭＳ Ｐゴシック" pitchFamily="50" charset="-128"/>
                        </a:rPr>
                        <a:t>(2009)</a:t>
                      </a:r>
                      <a:endParaRPr kumimoji="1" lang="ja-JP" altLang="en-US" sz="2400" b="0" i="0" u="none" strike="noStrike" cap="none" normalizeH="0" baseline="0" dirty="0" smtClean="0">
                        <a:ln>
                          <a:noFill/>
                        </a:ln>
                        <a:solidFill>
                          <a:srgbClr val="FFFF00"/>
                        </a:solidFill>
                        <a:effectLst/>
                        <a:latin typeface="Times New Roman" pitchFamily="18" charset="0"/>
                        <a:ea typeface="ＭＳ Ｐゴシック" pitchFamily="50" charset="-128"/>
                      </a:endParaRPr>
                    </a:p>
                  </a:txBody>
                  <a:tcPr marL="76200" marR="76200" marT="38100" marB="381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雹のカテゴリーの導入と豪雨や降雹へのインパクト検証</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予報実験継続</a:t>
                      </a:r>
                    </a:p>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en-US" altLang="ja-JP" sz="1600" b="0" i="0" u="none" strike="noStrike" cap="none" normalizeH="0" baseline="0" dirty="0" smtClean="0">
                          <a:ln>
                            <a:noFill/>
                          </a:ln>
                          <a:solidFill>
                            <a:schemeClr val="bg1"/>
                          </a:solidFill>
                          <a:effectLst/>
                          <a:latin typeface="ＭＳ Ｐゴシック" pitchFamily="50" charset="-128"/>
                          <a:ea typeface="ＭＳ Ｐゴシック" pitchFamily="50" charset="-128"/>
                        </a:rPr>
                        <a:t>GCM </a:t>
                      </a: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パラメータに関するモデル出力の解析</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１格子点結合による長期積分</a:t>
                      </a:r>
                    </a:p>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領域結合による東アジア域の実験</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現在気候と温暖化気候の台風の実験</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1143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400" b="0" i="0" u="none" strike="noStrike" cap="none" normalizeH="0" baseline="0" smtClean="0">
                          <a:ln>
                            <a:noFill/>
                          </a:ln>
                          <a:solidFill>
                            <a:srgbClr val="FF9900"/>
                          </a:solidFill>
                          <a:effectLst/>
                          <a:latin typeface="Times New Roman" pitchFamily="18" charset="0"/>
                          <a:ea typeface="ＭＳ Ｐゴシック" pitchFamily="50" charset="-128"/>
                        </a:rPr>
                        <a:t>H22</a:t>
                      </a:r>
                      <a:r>
                        <a:rPr kumimoji="1" lang="ja-JP" altLang="en-US" sz="2000" b="1" i="0" u="none" strike="noStrike" cap="none" normalizeH="0" baseline="0" smtClean="0">
                          <a:ln>
                            <a:noFill/>
                          </a:ln>
                          <a:solidFill>
                            <a:srgbClr val="FF9900"/>
                          </a:solidFill>
                          <a:effectLst/>
                          <a:latin typeface="Times New Roman" pitchFamily="18" charset="0"/>
                          <a:ea typeface="ＭＳ Ｐゴシック" pitchFamily="50" charset="-128"/>
                        </a:rPr>
                        <a:t>年度</a:t>
                      </a:r>
                      <a:endParaRPr kumimoji="1" lang="en-US" altLang="ja-JP" sz="2400" b="0" i="0" u="none" strike="noStrike" cap="none" normalizeH="0" baseline="0" smtClean="0">
                        <a:ln>
                          <a:noFill/>
                        </a:ln>
                        <a:solidFill>
                          <a:srgbClr val="FF9900"/>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400" b="0" i="0" u="none" strike="noStrike" cap="none" normalizeH="0" baseline="0" smtClean="0">
                          <a:ln>
                            <a:noFill/>
                          </a:ln>
                          <a:solidFill>
                            <a:srgbClr val="FF9900"/>
                          </a:solidFill>
                          <a:effectLst/>
                          <a:latin typeface="Times New Roman" pitchFamily="18" charset="0"/>
                          <a:ea typeface="ＭＳ Ｐゴシック" pitchFamily="50" charset="-128"/>
                        </a:rPr>
                        <a:t>(2010)</a:t>
                      </a:r>
                      <a:endParaRPr kumimoji="1" lang="ja-JP" altLang="en-US" sz="2400" b="0" i="0" u="none" strike="noStrike" cap="none" normalizeH="0" baseline="0" smtClean="0">
                        <a:ln>
                          <a:noFill/>
                        </a:ln>
                        <a:solidFill>
                          <a:srgbClr val="FF9900"/>
                        </a:solidFill>
                        <a:effectLst/>
                        <a:latin typeface="Times New Roman" pitchFamily="18" charset="0"/>
                        <a:ea typeface="ＭＳ Ｐゴシック" pitchFamily="50" charset="-128"/>
                      </a:endParaRPr>
                    </a:p>
                  </a:txBody>
                  <a:tcPr marL="76200" marR="76200" marT="38100" marB="381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smtClean="0">
                          <a:ln>
                            <a:noFill/>
                          </a:ln>
                          <a:solidFill>
                            <a:schemeClr val="bg1"/>
                          </a:solidFill>
                          <a:effectLst/>
                          <a:latin typeface="ＭＳ Ｐゴシック" pitchFamily="50" charset="-128"/>
                          <a:ea typeface="ＭＳ Ｐゴシック" pitchFamily="50" charset="-128"/>
                        </a:rPr>
                        <a:t>雲物理の検証実験</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smtClean="0">
                          <a:ln>
                            <a:noFill/>
                          </a:ln>
                          <a:solidFill>
                            <a:schemeClr val="bg1"/>
                          </a:solidFill>
                          <a:effectLst/>
                          <a:latin typeface="ＭＳ Ｐゴシック" pitchFamily="50" charset="-128"/>
                          <a:ea typeface="ＭＳ Ｐゴシック" pitchFamily="50" charset="-128"/>
                        </a:rPr>
                        <a:t>ＧＣＭの雲表現パラメータ改良</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smtClean="0">
                          <a:ln>
                            <a:noFill/>
                          </a:ln>
                          <a:solidFill>
                            <a:schemeClr val="bg1"/>
                          </a:solidFill>
                          <a:effectLst/>
                          <a:latin typeface="ＭＳ Ｐゴシック" pitchFamily="50" charset="-128"/>
                          <a:ea typeface="ＭＳ Ｐゴシック" pitchFamily="50" charset="-128"/>
                        </a:rPr>
                        <a:t>１格子点結合の実験の継続と検証</a:t>
                      </a:r>
                    </a:p>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smtClean="0">
                          <a:ln>
                            <a:noFill/>
                          </a:ln>
                          <a:solidFill>
                            <a:schemeClr val="bg1"/>
                          </a:solidFill>
                          <a:effectLst/>
                          <a:latin typeface="ＭＳ Ｐゴシック" pitchFamily="50" charset="-128"/>
                          <a:ea typeface="ＭＳ Ｐゴシック" pitchFamily="50" charset="-128"/>
                        </a:rPr>
                        <a:t>領域結合による熱帯の実験</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smtClean="0">
                          <a:ln>
                            <a:noFill/>
                          </a:ln>
                          <a:solidFill>
                            <a:schemeClr val="bg1"/>
                          </a:solidFill>
                          <a:effectLst/>
                          <a:latin typeface="ＭＳ Ｐゴシック" pitchFamily="50" charset="-128"/>
                          <a:ea typeface="ＭＳ Ｐゴシック" pitchFamily="50" charset="-128"/>
                        </a:rPr>
                        <a:t>現在気候と温暖化気候の台風の実験（台風発生に重点）</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400" b="0" i="0" u="none" strike="noStrike" cap="none" normalizeH="0" baseline="0" smtClean="0">
                          <a:ln>
                            <a:noFill/>
                          </a:ln>
                          <a:solidFill>
                            <a:srgbClr val="FF9900"/>
                          </a:solidFill>
                          <a:effectLst/>
                          <a:latin typeface="Times New Roman" pitchFamily="18" charset="0"/>
                          <a:ea typeface="ＭＳ Ｐゴシック" pitchFamily="50" charset="-128"/>
                        </a:rPr>
                        <a:t>H23</a:t>
                      </a:r>
                      <a:r>
                        <a:rPr kumimoji="1" lang="ja-JP" altLang="en-US" sz="2000" b="1" i="0" u="none" strike="noStrike" cap="none" normalizeH="0" baseline="0" smtClean="0">
                          <a:ln>
                            <a:noFill/>
                          </a:ln>
                          <a:solidFill>
                            <a:srgbClr val="FF9900"/>
                          </a:solidFill>
                          <a:effectLst/>
                          <a:latin typeface="Times New Roman" pitchFamily="18" charset="0"/>
                          <a:ea typeface="ＭＳ Ｐゴシック" pitchFamily="50" charset="-128"/>
                        </a:rPr>
                        <a:t>年度</a:t>
                      </a:r>
                      <a:endParaRPr kumimoji="1" lang="en-US" altLang="ja-JP" sz="2400" b="0" i="0" u="none" strike="noStrike" cap="none" normalizeH="0" baseline="0" smtClean="0">
                        <a:ln>
                          <a:noFill/>
                        </a:ln>
                        <a:solidFill>
                          <a:srgbClr val="FF9900"/>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400" b="0" i="0" u="none" strike="noStrike" cap="none" normalizeH="0" baseline="0" smtClean="0">
                          <a:ln>
                            <a:noFill/>
                          </a:ln>
                          <a:solidFill>
                            <a:srgbClr val="FF9900"/>
                          </a:solidFill>
                          <a:effectLst/>
                          <a:latin typeface="Times New Roman" pitchFamily="18" charset="0"/>
                          <a:ea typeface="ＭＳ Ｐゴシック" pitchFamily="50" charset="-128"/>
                        </a:rPr>
                        <a:t>(2011)</a:t>
                      </a:r>
                      <a:endParaRPr kumimoji="1" lang="ja-JP" altLang="en-US" sz="2400" b="0" i="0" u="none" strike="noStrike" cap="none" normalizeH="0" baseline="0" smtClean="0">
                        <a:ln>
                          <a:noFill/>
                        </a:ln>
                        <a:solidFill>
                          <a:srgbClr val="FF9900"/>
                        </a:solidFill>
                        <a:effectLst/>
                        <a:latin typeface="Times New Roman" pitchFamily="18" charset="0"/>
                        <a:ea typeface="ＭＳ Ｐゴシック" pitchFamily="50" charset="-128"/>
                      </a:endParaRPr>
                    </a:p>
                  </a:txBody>
                  <a:tcPr marL="76200" marR="76200" marT="38100" marB="381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smtClean="0">
                          <a:ln>
                            <a:noFill/>
                          </a:ln>
                          <a:solidFill>
                            <a:schemeClr val="bg1"/>
                          </a:solidFill>
                          <a:effectLst/>
                          <a:latin typeface="ＭＳ Ｐゴシック" pitchFamily="50" charset="-128"/>
                          <a:ea typeface="ＭＳ Ｐゴシック" pitchFamily="50" charset="-128"/>
                        </a:rPr>
                        <a:t>雲物理の検証実験</a:t>
                      </a:r>
                    </a:p>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None/>
                        <a:tabLst/>
                      </a:pPr>
                      <a:endParaRPr kumimoji="1" lang="ja-JP" altLang="en-US" sz="1600" b="0" i="0" u="none" strike="noStrike" cap="none" normalizeH="0" baseline="0" smtClean="0">
                        <a:ln>
                          <a:noFill/>
                        </a:ln>
                        <a:solidFill>
                          <a:schemeClr val="bg1"/>
                        </a:solidFill>
                        <a:effectLst/>
                        <a:latin typeface="ＭＳ Ｐゴシック" pitchFamily="50" charset="-128"/>
                        <a:ea typeface="ＭＳ Ｐゴシック" pitchFamily="50" charset="-128"/>
                      </a:endParaRP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smtClean="0">
                          <a:ln>
                            <a:noFill/>
                          </a:ln>
                          <a:solidFill>
                            <a:schemeClr val="bg1"/>
                          </a:solidFill>
                          <a:effectLst/>
                          <a:latin typeface="ＭＳ Ｐゴシック" pitchFamily="50" charset="-128"/>
                          <a:ea typeface="ＭＳ Ｐゴシック" pitchFamily="50" charset="-128"/>
                        </a:rPr>
                        <a:t>ＧＣＭの雲表現改良のインパクト検証</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smtClean="0">
                          <a:ln>
                            <a:noFill/>
                          </a:ln>
                          <a:solidFill>
                            <a:schemeClr val="bg1"/>
                          </a:solidFill>
                          <a:effectLst/>
                          <a:latin typeface="ＭＳ Ｐゴシック" pitchFamily="50" charset="-128"/>
                          <a:ea typeface="ＭＳ Ｐゴシック" pitchFamily="50" charset="-128"/>
                        </a:rPr>
                        <a:t>１格子点結合による</a:t>
                      </a:r>
                      <a:r>
                        <a:rPr kumimoji="1" lang="en-US" altLang="ja-JP" sz="1600" b="0" i="0" u="none" strike="noStrike" cap="none" normalizeH="0" baseline="0" smtClean="0">
                          <a:ln>
                            <a:noFill/>
                          </a:ln>
                          <a:solidFill>
                            <a:schemeClr val="bg1"/>
                          </a:solidFill>
                          <a:effectLst/>
                          <a:latin typeface="ＭＳ Ｐゴシック" pitchFamily="50" charset="-128"/>
                          <a:ea typeface="ＭＳ Ｐゴシック" pitchFamily="50" charset="-128"/>
                        </a:rPr>
                        <a:t>GCM</a:t>
                      </a:r>
                      <a:r>
                        <a:rPr kumimoji="1" lang="ja-JP" altLang="en-US" sz="1600" b="0" i="0" u="none" strike="noStrike" cap="none" normalizeH="0" baseline="0" smtClean="0">
                          <a:ln>
                            <a:noFill/>
                          </a:ln>
                          <a:solidFill>
                            <a:schemeClr val="bg1"/>
                          </a:solidFill>
                          <a:effectLst/>
                          <a:latin typeface="ＭＳ Ｐゴシック" pitchFamily="50" charset="-128"/>
                          <a:ea typeface="ＭＳ Ｐゴシック" pitchFamily="50" charset="-128"/>
                        </a:rPr>
                        <a:t>改善の検証</a:t>
                      </a:r>
                    </a:p>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smtClean="0">
                          <a:ln>
                            <a:noFill/>
                          </a:ln>
                          <a:solidFill>
                            <a:schemeClr val="bg1"/>
                          </a:solidFill>
                          <a:effectLst/>
                          <a:latin typeface="ＭＳ Ｐゴシック" pitchFamily="50" charset="-128"/>
                          <a:ea typeface="ＭＳ Ｐゴシック" pitchFamily="50" charset="-128"/>
                        </a:rPr>
                        <a:t>任意領域の領域結合による実験</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FF00"/>
                        </a:buClr>
                        <a:buSzTx/>
                        <a:buFont typeface="Wingdings" pitchFamily="2" charset="2"/>
                        <a:buChar char="l"/>
                        <a:tabLst/>
                      </a:pPr>
                      <a:r>
                        <a:rPr kumimoji="1" lang="ja-JP" altLang="en-US" sz="1600" b="0" i="0" u="none" strike="noStrike" cap="none" normalizeH="0" baseline="0" dirty="0" smtClean="0">
                          <a:ln>
                            <a:noFill/>
                          </a:ln>
                          <a:solidFill>
                            <a:schemeClr val="bg1"/>
                          </a:solidFill>
                          <a:effectLst/>
                          <a:latin typeface="ＭＳ Ｐゴシック" pitchFamily="50" charset="-128"/>
                          <a:ea typeface="ＭＳ Ｐゴシック" pitchFamily="50" charset="-128"/>
                        </a:rPr>
                        <a:t>現在気候と温暖化気候の台風発生と熱帯の雲の高解像度実験</a:t>
                      </a:r>
                    </a:p>
                  </a:txBody>
                  <a:tcPr marL="76200" marR="76200" marT="38100" marB="381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CC"/>
            </a:gs>
            <a:gs pos="100000">
              <a:srgbClr val="3366FF"/>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228600"/>
            <a:ext cx="7772400" cy="1143000"/>
          </a:xfrm>
          <a:solidFill>
            <a:schemeClr val="accent1"/>
          </a:solidFill>
          <a:ln>
            <a:solidFill>
              <a:srgbClr val="FF0000"/>
            </a:solidFill>
          </a:ln>
        </p:spPr>
        <p:txBody>
          <a:bodyPr/>
          <a:lstStyle/>
          <a:p>
            <a:r>
              <a:rPr lang="ja-JP" altLang="en-US" sz="3600">
                <a:solidFill>
                  <a:schemeClr val="bg1"/>
                </a:solidFill>
              </a:rPr>
              <a:t>雲解像モデル　 </a:t>
            </a:r>
            <a:r>
              <a:rPr lang="en-US" altLang="ja-JP" sz="3200" b="1">
                <a:solidFill>
                  <a:schemeClr val="bg1"/>
                </a:solidFill>
              </a:rPr>
              <a:t>“CReSS”</a:t>
            </a:r>
            <a:r>
              <a:rPr lang="ja-JP" altLang="en-US" sz="3200">
                <a:solidFill>
                  <a:schemeClr val="bg1"/>
                </a:solidFill>
              </a:rPr>
              <a:t> </a:t>
            </a:r>
            <a:br>
              <a:rPr lang="ja-JP" altLang="en-US" sz="3200">
                <a:solidFill>
                  <a:schemeClr val="bg1"/>
                </a:solidFill>
              </a:rPr>
            </a:br>
            <a:r>
              <a:rPr lang="en-US" altLang="ja-JP" sz="3200" b="1">
                <a:solidFill>
                  <a:schemeClr val="bg1"/>
                </a:solidFill>
              </a:rPr>
              <a:t>Cloud Resolving Storm Simulator　</a:t>
            </a:r>
          </a:p>
        </p:txBody>
      </p:sp>
      <p:sp>
        <p:nvSpPr>
          <p:cNvPr id="7171" name="Rectangle 3"/>
          <p:cNvSpPr>
            <a:spLocks noGrp="1" noChangeArrowheads="1"/>
          </p:cNvSpPr>
          <p:nvPr>
            <p:ph type="subTitle" idx="1"/>
          </p:nvPr>
        </p:nvSpPr>
        <p:spPr>
          <a:xfrm>
            <a:off x="457200" y="1447800"/>
            <a:ext cx="8229600" cy="4953000"/>
          </a:xfrm>
        </p:spPr>
        <p:txBody>
          <a:bodyPr/>
          <a:lstStyle/>
          <a:p>
            <a:pPr algn="l"/>
            <a:r>
              <a:rPr lang="en-US" altLang="ja-JP" dirty="0">
                <a:solidFill>
                  <a:schemeClr val="bg1"/>
                </a:solidFill>
              </a:rPr>
              <a:t>　</a:t>
            </a:r>
            <a:r>
              <a:rPr lang="ja-JP" altLang="en-US" sz="2800" dirty="0">
                <a:solidFill>
                  <a:schemeClr val="bg1"/>
                </a:solidFill>
              </a:rPr>
              <a:t>雲スケール</a:t>
            </a:r>
            <a:r>
              <a:rPr lang="ja-JP" altLang="en-US" sz="2800" dirty="0" smtClean="0">
                <a:solidFill>
                  <a:schemeClr val="bg1"/>
                </a:solidFill>
              </a:rPr>
              <a:t>から領域スケール</a:t>
            </a:r>
            <a:r>
              <a:rPr lang="ja-JP" altLang="en-US" sz="2800" dirty="0">
                <a:solidFill>
                  <a:schemeClr val="bg1"/>
                </a:solidFill>
              </a:rPr>
              <a:t>の現象のシミュレーションを地球シミュレーターなどの大規模並列計算機で行うことを目的</a:t>
            </a:r>
            <a:r>
              <a:rPr lang="ja-JP" altLang="en-US" sz="2800" dirty="0" smtClean="0">
                <a:solidFill>
                  <a:schemeClr val="bg1"/>
                </a:solidFill>
              </a:rPr>
              <a:t>と開発を行ってきた</a:t>
            </a:r>
            <a:r>
              <a:rPr lang="ja-JP" altLang="en-US" sz="2800" u="sng" dirty="0" smtClean="0">
                <a:solidFill>
                  <a:schemeClr val="bg1"/>
                </a:solidFill>
              </a:rPr>
              <a:t>非静</a:t>
            </a:r>
            <a:r>
              <a:rPr lang="ja-JP" altLang="en-US" sz="2800" u="sng" dirty="0">
                <a:solidFill>
                  <a:schemeClr val="bg1"/>
                </a:solidFill>
              </a:rPr>
              <a:t>力学・圧縮方程式系の雲解像モデル</a:t>
            </a:r>
            <a:r>
              <a:rPr lang="ja-JP" altLang="en-US" sz="2800" dirty="0">
                <a:solidFill>
                  <a:schemeClr val="bg1"/>
                </a:solidFill>
              </a:rPr>
              <a:t>。</a:t>
            </a:r>
          </a:p>
          <a:p>
            <a:pPr algn="l"/>
            <a:r>
              <a:rPr lang="ja-JP" altLang="en-US" sz="2800" dirty="0">
                <a:solidFill>
                  <a:schemeClr val="bg1"/>
                </a:solidFill>
              </a:rPr>
              <a:t>　地球シミュレータに最適化した純国産の雲解像領域モデルを開発することを目標として、1998年より雲解像モデルの開発を行なってきた。（一からの開発）</a:t>
            </a:r>
          </a:p>
          <a:p>
            <a:pPr algn="l">
              <a:buFont typeface="Wingdings" pitchFamily="2" charset="2"/>
              <a:buChar char="Ø"/>
            </a:pPr>
            <a:r>
              <a:rPr lang="ja-JP" altLang="en-US" sz="2400" b="1" dirty="0">
                <a:solidFill>
                  <a:srgbClr val="FFFF00"/>
                </a:solidFill>
                <a:latin typeface="Arial Black" pitchFamily="34" charset="0"/>
              </a:rPr>
              <a:t>詳細な雲物理過程の導入。</a:t>
            </a:r>
          </a:p>
          <a:p>
            <a:pPr algn="l">
              <a:buFont typeface="Wingdings" pitchFamily="2" charset="2"/>
              <a:buChar char="Ø"/>
            </a:pPr>
            <a:r>
              <a:rPr lang="ja-JP" altLang="en-US" sz="2400" b="1" dirty="0">
                <a:solidFill>
                  <a:srgbClr val="FFFF00"/>
                </a:solidFill>
                <a:latin typeface="Arial Black" pitchFamily="34" charset="0"/>
              </a:rPr>
              <a:t>地球シミュレータでの実績。高精度で高効率の並列化。</a:t>
            </a:r>
          </a:p>
          <a:p>
            <a:pPr algn="l">
              <a:buFont typeface="Wingdings" pitchFamily="2" charset="2"/>
              <a:buChar char="Ø"/>
            </a:pPr>
            <a:r>
              <a:rPr lang="ja-JP" altLang="en-US" sz="2400" b="1" dirty="0">
                <a:solidFill>
                  <a:srgbClr val="FFFF00"/>
                </a:solidFill>
                <a:latin typeface="Arial Black" pitchFamily="34" charset="0"/>
              </a:rPr>
              <a:t>多様なシミュレーション：台風、集中豪雨、雪雲、竜巻など。</a:t>
            </a:r>
          </a:p>
          <a:p>
            <a:pPr algn="l">
              <a:buFont typeface="Wingdings" pitchFamily="2" charset="2"/>
              <a:buChar char="Ø"/>
            </a:pPr>
            <a:r>
              <a:rPr lang="ja-JP" altLang="en-US" sz="2400" b="1" dirty="0">
                <a:solidFill>
                  <a:srgbClr val="FFFF00"/>
                </a:solidFill>
                <a:latin typeface="Arial Black" pitchFamily="34" charset="0"/>
              </a:rPr>
              <a:t>毎日の気象予報実験。国内外での利用。</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CC"/>
            </a:gs>
            <a:gs pos="100000">
              <a:srgbClr val="3366FF"/>
            </a:gs>
          </a:gsLst>
          <a:lin ang="5400000" scaled="1"/>
        </a:gra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a:xfrm>
            <a:off x="0" y="838200"/>
            <a:ext cx="9144000" cy="5334000"/>
          </a:xfrm>
          <a:noFill/>
          <a:ln/>
        </p:spPr>
        <p:txBody>
          <a:bodyPr/>
          <a:lstStyle/>
          <a:p>
            <a:pPr>
              <a:buFont typeface="Wingdings" pitchFamily="2" charset="2"/>
              <a:buNone/>
            </a:pPr>
            <a:r>
              <a:rPr lang="ja-JP" altLang="en-US" dirty="0"/>
              <a:t>	</a:t>
            </a:r>
            <a:endParaRPr lang="ja-JP" altLang="en-US" sz="1400" dirty="0"/>
          </a:p>
        </p:txBody>
      </p:sp>
      <p:sp>
        <p:nvSpPr>
          <p:cNvPr id="14339" name="Text Box 3"/>
          <p:cNvSpPr txBox="1">
            <a:spLocks noChangeArrowheads="1"/>
          </p:cNvSpPr>
          <p:nvPr/>
        </p:nvSpPr>
        <p:spPr bwMode="auto">
          <a:xfrm>
            <a:off x="5857884" y="0"/>
            <a:ext cx="3000396" cy="1569660"/>
          </a:xfrm>
          <a:prstGeom prst="rect">
            <a:avLst/>
          </a:prstGeom>
          <a:solidFill>
            <a:srgbClr val="FFFF99"/>
          </a:solidFill>
          <a:ln w="9525">
            <a:solidFill>
              <a:srgbClr val="FF0000"/>
            </a:solidFill>
            <a:miter lim="800000"/>
            <a:headEnd/>
            <a:tailEnd/>
          </a:ln>
          <a:effectLst/>
        </p:spPr>
        <p:txBody>
          <a:bodyPr wrap="square">
            <a:spAutoFit/>
          </a:bodyPr>
          <a:lstStyle/>
          <a:p>
            <a:pPr fontAlgn="base">
              <a:spcBef>
                <a:spcPct val="0"/>
              </a:spcBef>
              <a:spcAft>
                <a:spcPct val="0"/>
              </a:spcAft>
            </a:pPr>
            <a:r>
              <a:rPr lang="ja-JP" altLang="en-US" sz="2400" b="1" dirty="0" smtClean="0">
                <a:solidFill>
                  <a:srgbClr val="002060"/>
                </a:solidFill>
                <a:ea typeface="ＭＳ ゴシック" pitchFamily="49" charset="-128"/>
              </a:rPr>
              <a:t>台風</a:t>
            </a:r>
            <a:r>
              <a:rPr lang="en-US" altLang="ja-JP" sz="2400" b="1" dirty="0" smtClean="0">
                <a:solidFill>
                  <a:srgbClr val="002060"/>
                </a:solidFill>
                <a:ea typeface="ＭＳ ゴシック" pitchFamily="49" charset="-128"/>
              </a:rPr>
              <a:t>0613</a:t>
            </a:r>
            <a:r>
              <a:rPr lang="ja-JP" altLang="en-US" sz="2400" b="1" dirty="0" smtClean="0">
                <a:solidFill>
                  <a:srgbClr val="002060"/>
                </a:solidFill>
                <a:ea typeface="ＭＳ ゴシック" pitchFamily="49" charset="-128"/>
              </a:rPr>
              <a:t>号の雲解像モデル</a:t>
            </a:r>
            <a:r>
              <a:rPr lang="en-US" altLang="ja-JP" sz="2400" b="1" dirty="0" err="1" smtClean="0">
                <a:solidFill>
                  <a:srgbClr val="002060"/>
                </a:solidFill>
                <a:ea typeface="ＭＳ ゴシック" pitchFamily="49" charset="-128"/>
              </a:rPr>
              <a:t>CReSS</a:t>
            </a:r>
            <a:r>
              <a:rPr lang="ja-JP" altLang="en-US" sz="2400" b="1" dirty="0" smtClean="0">
                <a:solidFill>
                  <a:srgbClr val="002060"/>
                </a:solidFill>
                <a:ea typeface="ＭＳ ゴシック" pitchFamily="49" charset="-128"/>
              </a:rPr>
              <a:t>を用いた解像度</a:t>
            </a:r>
            <a:r>
              <a:rPr lang="en-US" altLang="ja-JP" sz="2400" b="1" dirty="0" smtClean="0">
                <a:solidFill>
                  <a:srgbClr val="002060"/>
                </a:solidFill>
                <a:ea typeface="ＭＳ ゴシック" pitchFamily="49" charset="-128"/>
              </a:rPr>
              <a:t>500m</a:t>
            </a:r>
            <a:r>
              <a:rPr lang="ja-JP" altLang="en-US" sz="2400" b="1" dirty="0" smtClean="0">
                <a:solidFill>
                  <a:srgbClr val="002060"/>
                </a:solidFill>
                <a:ea typeface="ＭＳ ゴシック" pitchFamily="49" charset="-128"/>
              </a:rPr>
              <a:t>のシミュレーション</a:t>
            </a:r>
            <a:endParaRPr lang="ja-JP" altLang="en-US" sz="2400" b="1" dirty="0">
              <a:solidFill>
                <a:srgbClr val="002060"/>
              </a:solidFill>
              <a:ea typeface="ＭＳ ゴシック" pitchFamily="49" charset="-128"/>
            </a:endParaRPr>
          </a:p>
        </p:txBody>
      </p:sp>
      <p:pic>
        <p:nvPicPr>
          <p:cNvPr id="7" name="図 6" descr="CReSS_500m_T0613esf_qr_uv_upper.59.gif"/>
          <p:cNvPicPr>
            <a:picLocks noChangeAspect="1"/>
          </p:cNvPicPr>
          <p:nvPr/>
        </p:nvPicPr>
        <p:blipFill>
          <a:blip r:embed="rId2" cstate="print"/>
          <a:stretch>
            <a:fillRect/>
          </a:stretch>
        </p:blipFill>
        <p:spPr>
          <a:xfrm>
            <a:off x="-500098" y="0"/>
            <a:ext cx="6194899" cy="4786346"/>
          </a:xfrm>
          <a:prstGeom prst="rect">
            <a:avLst/>
          </a:prstGeom>
        </p:spPr>
      </p:pic>
      <p:pic>
        <p:nvPicPr>
          <p:cNvPr id="8" name="図 7" descr="CReSS22_T0613esf_qp_upper.02.gif"/>
          <p:cNvPicPr>
            <a:picLocks noChangeAspect="1"/>
          </p:cNvPicPr>
          <p:nvPr/>
        </p:nvPicPr>
        <p:blipFill>
          <a:blip r:embed="rId3" cstate="print"/>
          <a:stretch>
            <a:fillRect/>
          </a:stretch>
        </p:blipFill>
        <p:spPr>
          <a:xfrm>
            <a:off x="3214678" y="2500306"/>
            <a:ext cx="6172213" cy="4768818"/>
          </a:xfrm>
          <a:prstGeom prst="rect">
            <a:avLst/>
          </a:prstGeom>
        </p:spPr>
      </p:pic>
      <p:sp>
        <p:nvSpPr>
          <p:cNvPr id="9" name="正方形/長方形 8"/>
          <p:cNvSpPr/>
          <p:nvPr/>
        </p:nvSpPr>
        <p:spPr>
          <a:xfrm flipH="1">
            <a:off x="3214678" y="1357298"/>
            <a:ext cx="71438" cy="457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FFFF"/>
              </a:solidFill>
            </a:endParaRPr>
          </a:p>
        </p:txBody>
      </p:sp>
      <p:cxnSp>
        <p:nvCxnSpPr>
          <p:cNvPr id="11" name="直線コネクタ 10"/>
          <p:cNvCxnSpPr/>
          <p:nvPr/>
        </p:nvCxnSpPr>
        <p:spPr>
          <a:xfrm rot="16200000" flipH="1">
            <a:off x="1035819" y="3607595"/>
            <a:ext cx="5143536" cy="7858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a:stCxn id="9" idx="0"/>
          </p:cNvCxnSpPr>
          <p:nvPr/>
        </p:nvCxnSpPr>
        <p:spPr>
          <a:xfrm rot="16200000" flipH="1">
            <a:off x="4947049" y="-339354"/>
            <a:ext cx="1643074" cy="503637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 Box 3"/>
          <p:cNvSpPr txBox="1">
            <a:spLocks noChangeArrowheads="1"/>
          </p:cNvSpPr>
          <p:nvPr/>
        </p:nvSpPr>
        <p:spPr bwMode="auto">
          <a:xfrm>
            <a:off x="4286248" y="5857892"/>
            <a:ext cx="1785950" cy="707886"/>
          </a:xfrm>
          <a:prstGeom prst="rect">
            <a:avLst/>
          </a:prstGeom>
          <a:solidFill>
            <a:srgbClr val="FFFF99"/>
          </a:solidFill>
          <a:ln w="9525">
            <a:solidFill>
              <a:srgbClr val="FF0000"/>
            </a:solidFill>
            <a:miter lim="800000"/>
            <a:headEnd/>
            <a:tailEnd/>
          </a:ln>
          <a:effectLst/>
        </p:spPr>
        <p:txBody>
          <a:bodyPr wrap="square">
            <a:spAutoFit/>
          </a:bodyPr>
          <a:lstStyle/>
          <a:p>
            <a:pPr fontAlgn="base">
              <a:spcBef>
                <a:spcPct val="0"/>
              </a:spcBef>
              <a:spcAft>
                <a:spcPct val="0"/>
              </a:spcAft>
            </a:pPr>
            <a:r>
              <a:rPr lang="ja-JP" altLang="en-US" sz="2000" b="1" dirty="0" smtClean="0">
                <a:solidFill>
                  <a:srgbClr val="002060"/>
                </a:solidFill>
                <a:ea typeface="ＭＳ ゴシック" pitchFamily="49" charset="-128"/>
              </a:rPr>
              <a:t>スーパーセル積乱雲</a:t>
            </a:r>
            <a:endParaRPr lang="ja-JP" altLang="en-US" sz="2000" b="1" dirty="0">
              <a:solidFill>
                <a:srgbClr val="002060"/>
              </a:solidFill>
              <a:ea typeface="ＭＳ ゴシック" pitchFamily="49" charset="-128"/>
            </a:endParaRPr>
          </a:p>
        </p:txBody>
      </p:sp>
      <p:cxnSp>
        <p:nvCxnSpPr>
          <p:cNvPr id="17" name="直線矢印コネクタ 16"/>
          <p:cNvCxnSpPr>
            <a:stCxn id="15" idx="0"/>
          </p:cNvCxnSpPr>
          <p:nvPr/>
        </p:nvCxnSpPr>
        <p:spPr>
          <a:xfrm rot="5400000" flipH="1" flipV="1">
            <a:off x="5054208" y="5054217"/>
            <a:ext cx="928691" cy="678660"/>
          </a:xfrm>
          <a:prstGeom prst="straightConnector1">
            <a:avLst/>
          </a:prstGeom>
          <a:ln w="1905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1142976" y="3143248"/>
            <a:ext cx="785818" cy="1588"/>
          </a:xfrm>
          <a:prstGeom prst="line">
            <a:avLst/>
          </a:prstGeom>
          <a:ln w="254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4214810" y="4643446"/>
            <a:ext cx="1071570" cy="1588"/>
          </a:xfrm>
          <a:prstGeom prst="line">
            <a:avLst/>
          </a:prstGeom>
          <a:ln w="254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2" name="Text Box 3"/>
          <p:cNvSpPr txBox="1">
            <a:spLocks noChangeArrowheads="1"/>
          </p:cNvSpPr>
          <p:nvPr/>
        </p:nvSpPr>
        <p:spPr bwMode="auto">
          <a:xfrm>
            <a:off x="4367210" y="4743402"/>
            <a:ext cx="847732" cy="400110"/>
          </a:xfrm>
          <a:prstGeom prst="rect">
            <a:avLst/>
          </a:prstGeom>
          <a:solidFill>
            <a:schemeClr val="bg1"/>
          </a:solidFill>
          <a:ln w="9525">
            <a:noFill/>
            <a:miter lim="800000"/>
            <a:headEnd/>
            <a:tailEnd/>
          </a:ln>
          <a:effectLst/>
        </p:spPr>
        <p:txBody>
          <a:bodyPr wrap="square">
            <a:spAutoFit/>
          </a:bodyPr>
          <a:lstStyle/>
          <a:p>
            <a:pPr fontAlgn="base">
              <a:spcBef>
                <a:spcPct val="0"/>
              </a:spcBef>
              <a:spcAft>
                <a:spcPct val="0"/>
              </a:spcAft>
            </a:pPr>
            <a:r>
              <a:rPr lang="en-US" altLang="ja-JP" sz="2000" b="1" dirty="0" smtClean="0">
                <a:solidFill>
                  <a:srgbClr val="FF0000"/>
                </a:solidFill>
                <a:ea typeface="ＭＳ ゴシック" pitchFamily="49" charset="-128"/>
              </a:rPr>
              <a:t>10km</a:t>
            </a:r>
            <a:endParaRPr lang="ja-JP" altLang="en-US" sz="2000" b="1" dirty="0">
              <a:solidFill>
                <a:srgbClr val="FF0000"/>
              </a:solidFill>
              <a:ea typeface="ＭＳ ゴシック" pitchFamily="49" charset="-128"/>
            </a:endParaRPr>
          </a:p>
        </p:txBody>
      </p:sp>
      <p:sp>
        <p:nvSpPr>
          <p:cNvPr id="23" name="Text Box 3"/>
          <p:cNvSpPr txBox="1">
            <a:spLocks noChangeArrowheads="1"/>
          </p:cNvSpPr>
          <p:nvPr/>
        </p:nvSpPr>
        <p:spPr bwMode="auto">
          <a:xfrm>
            <a:off x="1071538" y="3214686"/>
            <a:ext cx="928694" cy="400110"/>
          </a:xfrm>
          <a:prstGeom prst="rect">
            <a:avLst/>
          </a:prstGeom>
          <a:solidFill>
            <a:schemeClr val="bg1"/>
          </a:solidFill>
          <a:ln w="9525">
            <a:noFill/>
            <a:miter lim="800000"/>
            <a:headEnd/>
            <a:tailEnd/>
          </a:ln>
          <a:effectLst/>
        </p:spPr>
        <p:txBody>
          <a:bodyPr wrap="square">
            <a:spAutoFit/>
          </a:bodyPr>
          <a:lstStyle/>
          <a:p>
            <a:pPr fontAlgn="base">
              <a:spcBef>
                <a:spcPct val="0"/>
              </a:spcBef>
              <a:spcAft>
                <a:spcPct val="0"/>
              </a:spcAft>
            </a:pPr>
            <a:r>
              <a:rPr lang="en-US" altLang="ja-JP" sz="2000" b="1" dirty="0" smtClean="0">
                <a:solidFill>
                  <a:srgbClr val="FF0000"/>
                </a:solidFill>
                <a:ea typeface="ＭＳ ゴシック" pitchFamily="49" charset="-128"/>
              </a:rPr>
              <a:t>200km</a:t>
            </a:r>
            <a:endParaRPr lang="ja-JP" altLang="en-US" sz="2000" b="1" dirty="0">
              <a:solidFill>
                <a:srgbClr val="FF0000"/>
              </a:solidFill>
              <a:ea typeface="ＭＳ ゴシック" pitchFamily="49"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4714876" y="785794"/>
            <a:ext cx="4214842" cy="369332"/>
          </a:xfrm>
          <a:prstGeom prst="rect">
            <a:avLst/>
          </a:prstGeom>
          <a:noFill/>
          <a:ln w="9525" algn="ctr">
            <a:noFill/>
            <a:miter lim="800000"/>
            <a:headEnd/>
            <a:tailEnd/>
          </a:ln>
          <a:effectLst/>
        </p:spPr>
        <p:txBody>
          <a:bodyPr wrap="square">
            <a:spAutoFit/>
          </a:bodyPr>
          <a:lstStyle/>
          <a:p>
            <a:pPr algn="ctr" fontAlgn="base">
              <a:spcBef>
                <a:spcPct val="0"/>
              </a:spcBef>
              <a:spcAft>
                <a:spcPct val="0"/>
              </a:spcAft>
            </a:pPr>
            <a:r>
              <a:rPr lang="en-US" altLang="ja-JP" dirty="0">
                <a:solidFill>
                  <a:srgbClr val="000000"/>
                </a:solidFill>
                <a:latin typeface="Arial" charset="0"/>
              </a:rPr>
              <a:t>Precipitation &amp; SLP in the T42 AGCM</a:t>
            </a:r>
            <a:endParaRPr lang="en-US" altLang="ja-JP" dirty="0">
              <a:solidFill>
                <a:srgbClr val="000000"/>
              </a:solidFill>
            </a:endParaRPr>
          </a:p>
        </p:txBody>
      </p:sp>
      <p:sp>
        <p:nvSpPr>
          <p:cNvPr id="7171" name="Rectangle 3"/>
          <p:cNvSpPr>
            <a:spLocks noGrp="1" noChangeArrowheads="1"/>
          </p:cNvSpPr>
          <p:nvPr>
            <p:ph type="title"/>
          </p:nvPr>
        </p:nvSpPr>
        <p:spPr>
          <a:xfrm>
            <a:off x="4714876" y="142852"/>
            <a:ext cx="4214842" cy="571504"/>
          </a:xfrm>
          <a:effectLst>
            <a:outerShdw dist="35921" dir="2700000" algn="ctr" rotWithShape="0">
              <a:srgbClr val="FFFF00"/>
            </a:outerShdw>
          </a:effectLst>
        </p:spPr>
        <p:txBody>
          <a:bodyPr/>
          <a:lstStyle/>
          <a:p>
            <a:r>
              <a:rPr lang="en-US" altLang="ja-JP" sz="3200" dirty="0" err="1">
                <a:solidFill>
                  <a:schemeClr val="tx1"/>
                </a:solidFill>
                <a:latin typeface="Lucida Sans Unicode" pitchFamily="34" charset="0"/>
              </a:rPr>
              <a:t>FlexNest</a:t>
            </a:r>
            <a:r>
              <a:rPr lang="en-US" altLang="ja-JP" sz="3200" dirty="0">
                <a:solidFill>
                  <a:schemeClr val="tx1"/>
                </a:solidFill>
                <a:latin typeface="Lucida Sans Unicode" pitchFamily="34" charset="0"/>
              </a:rPr>
              <a:t> (system I)</a:t>
            </a:r>
          </a:p>
        </p:txBody>
      </p:sp>
      <p:pic>
        <p:nvPicPr>
          <p:cNvPr id="7172" name="Picture 4" descr="pmmf_v0"/>
          <p:cNvPicPr>
            <a:picLocks noChangeAspect="1" noChangeArrowheads="1" noCrop="1"/>
          </p:cNvPicPr>
          <p:nvPr/>
        </p:nvPicPr>
        <p:blipFill>
          <a:blip r:embed="rId2" cstate="print"/>
          <a:srcRect/>
          <a:stretch>
            <a:fillRect/>
          </a:stretch>
        </p:blipFill>
        <p:spPr bwMode="auto">
          <a:xfrm>
            <a:off x="-990600" y="2514600"/>
            <a:ext cx="5616575" cy="4343400"/>
          </a:xfrm>
          <a:prstGeom prst="rect">
            <a:avLst/>
          </a:prstGeom>
          <a:noFill/>
        </p:spPr>
      </p:pic>
      <p:grpSp>
        <p:nvGrpSpPr>
          <p:cNvPr id="2" name="Group 5"/>
          <p:cNvGrpSpPr>
            <a:grpSpLocks/>
          </p:cNvGrpSpPr>
          <p:nvPr/>
        </p:nvGrpSpPr>
        <p:grpSpPr bwMode="auto">
          <a:xfrm>
            <a:off x="1295400" y="1876425"/>
            <a:ext cx="6697663" cy="4067175"/>
            <a:chOff x="1429" y="1117"/>
            <a:chExt cx="4219" cy="2562"/>
          </a:xfrm>
        </p:grpSpPr>
        <p:pic>
          <p:nvPicPr>
            <p:cNvPr id="7174" name="Picture 6" descr="pmmf_v0"/>
            <p:cNvPicPr>
              <a:picLocks noChangeAspect="1" noChangeArrowheads="1" noCrop="1"/>
            </p:cNvPicPr>
            <p:nvPr/>
          </p:nvPicPr>
          <p:blipFill>
            <a:blip r:embed="rId3" cstate="print"/>
            <a:srcRect/>
            <a:stretch>
              <a:fillRect/>
            </a:stretch>
          </p:blipFill>
          <p:spPr bwMode="auto">
            <a:xfrm>
              <a:off x="2336" y="1117"/>
              <a:ext cx="3312" cy="2562"/>
            </a:xfrm>
            <a:prstGeom prst="rect">
              <a:avLst/>
            </a:prstGeom>
            <a:noFill/>
          </p:spPr>
        </p:pic>
        <p:sp>
          <p:nvSpPr>
            <p:cNvPr id="7175" name="Rectangle 7"/>
            <p:cNvSpPr>
              <a:spLocks noChangeArrowheads="1"/>
            </p:cNvSpPr>
            <p:nvPr/>
          </p:nvSpPr>
          <p:spPr bwMode="auto">
            <a:xfrm>
              <a:off x="1429" y="2341"/>
              <a:ext cx="272" cy="272"/>
            </a:xfrm>
            <a:prstGeom prst="rect">
              <a:avLst/>
            </a:prstGeom>
            <a:noFill/>
            <a:ln w="28575" algn="ctr">
              <a:solidFill>
                <a:srgbClr val="FF0000"/>
              </a:solidFill>
              <a:miter lim="800000"/>
              <a:headEnd/>
              <a:tailEnd/>
            </a:ln>
            <a:effectLst/>
          </p:spPr>
          <p:txBody>
            <a:bodyPr wrap="none" anchor="ctr"/>
            <a:lstStyle/>
            <a:p>
              <a:pPr fontAlgn="base">
                <a:spcBef>
                  <a:spcPct val="0"/>
                </a:spcBef>
                <a:spcAft>
                  <a:spcPct val="0"/>
                </a:spcAft>
              </a:pPr>
              <a:endParaRPr lang="ja-JP" altLang="en-US" sz="2400">
                <a:solidFill>
                  <a:srgbClr val="000000"/>
                </a:solidFill>
              </a:endParaRPr>
            </a:p>
          </p:txBody>
        </p:sp>
        <p:sp>
          <p:nvSpPr>
            <p:cNvPr id="7176" name="Line 8"/>
            <p:cNvSpPr>
              <a:spLocks noChangeShapeType="1"/>
            </p:cNvSpPr>
            <p:nvPr/>
          </p:nvSpPr>
          <p:spPr bwMode="auto">
            <a:xfrm flipV="1">
              <a:off x="1429" y="1389"/>
              <a:ext cx="1224" cy="952"/>
            </a:xfrm>
            <a:prstGeom prst="line">
              <a:avLst/>
            </a:prstGeom>
            <a:noFill/>
            <a:ln w="28575">
              <a:solidFill>
                <a:srgbClr val="FF0000"/>
              </a:solidFill>
              <a:round/>
              <a:headEnd/>
              <a:tailEnd/>
            </a:ln>
            <a:effectLst/>
          </p:spPr>
          <p:txBody>
            <a:bodyPr wrap="none" anchor="ctr"/>
            <a:lstStyle/>
            <a:p>
              <a:pPr fontAlgn="base">
                <a:spcBef>
                  <a:spcPct val="0"/>
                </a:spcBef>
                <a:spcAft>
                  <a:spcPct val="0"/>
                </a:spcAft>
              </a:pPr>
              <a:endParaRPr lang="ja-JP" altLang="en-US" sz="2400">
                <a:solidFill>
                  <a:srgbClr val="000000"/>
                </a:solidFill>
              </a:endParaRPr>
            </a:p>
          </p:txBody>
        </p:sp>
        <p:sp>
          <p:nvSpPr>
            <p:cNvPr id="7177" name="Line 9"/>
            <p:cNvSpPr>
              <a:spLocks noChangeShapeType="1"/>
            </p:cNvSpPr>
            <p:nvPr/>
          </p:nvSpPr>
          <p:spPr bwMode="auto">
            <a:xfrm>
              <a:off x="1429" y="2614"/>
              <a:ext cx="1224" cy="635"/>
            </a:xfrm>
            <a:prstGeom prst="line">
              <a:avLst/>
            </a:prstGeom>
            <a:noFill/>
            <a:ln w="28575">
              <a:solidFill>
                <a:srgbClr val="FF0000"/>
              </a:solidFill>
              <a:round/>
              <a:headEnd/>
              <a:tailEnd/>
            </a:ln>
            <a:effectLst/>
          </p:spPr>
          <p:txBody>
            <a:bodyPr wrap="none" anchor="ctr"/>
            <a:lstStyle/>
            <a:p>
              <a:pPr fontAlgn="base">
                <a:spcBef>
                  <a:spcPct val="0"/>
                </a:spcBef>
                <a:spcAft>
                  <a:spcPct val="0"/>
                </a:spcAft>
              </a:pPr>
              <a:endParaRPr lang="ja-JP" altLang="en-US" sz="2400">
                <a:solidFill>
                  <a:srgbClr val="000000"/>
                </a:solidFill>
              </a:endParaRPr>
            </a:p>
          </p:txBody>
        </p:sp>
      </p:grpSp>
      <p:pic>
        <p:nvPicPr>
          <p:cNvPr id="7178" name="Picture 10" descr="pmmf_v0"/>
          <p:cNvPicPr>
            <a:picLocks noChangeAspect="1" noChangeArrowheads="1" noCrop="1"/>
          </p:cNvPicPr>
          <p:nvPr/>
        </p:nvPicPr>
        <p:blipFill>
          <a:blip r:embed="rId4" cstate="print"/>
          <a:srcRect/>
          <a:stretch>
            <a:fillRect/>
          </a:stretch>
        </p:blipFill>
        <p:spPr bwMode="auto">
          <a:xfrm>
            <a:off x="1905000" y="1214465"/>
            <a:ext cx="7848600" cy="6072187"/>
          </a:xfrm>
          <a:prstGeom prst="rect">
            <a:avLst/>
          </a:prstGeom>
          <a:noFill/>
        </p:spPr>
      </p:pic>
      <p:sp>
        <p:nvSpPr>
          <p:cNvPr id="13" name="Text Box 2"/>
          <p:cNvSpPr txBox="1">
            <a:spLocks noChangeArrowheads="1"/>
          </p:cNvSpPr>
          <p:nvPr/>
        </p:nvSpPr>
        <p:spPr bwMode="auto">
          <a:xfrm>
            <a:off x="214282" y="285728"/>
            <a:ext cx="4214842" cy="461665"/>
          </a:xfrm>
          <a:prstGeom prst="rect">
            <a:avLst/>
          </a:prstGeom>
          <a:noFill/>
          <a:ln w="9525" algn="ctr">
            <a:noFill/>
            <a:miter lim="800000"/>
            <a:headEnd/>
            <a:tailEnd/>
          </a:ln>
          <a:effectLst/>
        </p:spPr>
        <p:txBody>
          <a:bodyPr wrap="square">
            <a:spAutoFit/>
          </a:bodyPr>
          <a:lstStyle/>
          <a:p>
            <a:pPr algn="ctr" fontAlgn="base">
              <a:spcBef>
                <a:spcPct val="0"/>
              </a:spcBef>
              <a:spcAft>
                <a:spcPct val="0"/>
              </a:spcAft>
            </a:pPr>
            <a:r>
              <a:rPr lang="en-US" altLang="ja-JP" sz="2400" b="1" dirty="0" smtClean="0">
                <a:solidFill>
                  <a:srgbClr val="000000"/>
                </a:solidFill>
                <a:latin typeface="Arial" charset="0"/>
              </a:rPr>
              <a:t>AGCM</a:t>
            </a:r>
            <a:r>
              <a:rPr lang="ja-JP" altLang="en-US" sz="2400" b="1" dirty="0" smtClean="0">
                <a:solidFill>
                  <a:srgbClr val="000000"/>
                </a:solidFill>
                <a:latin typeface="Arial" charset="0"/>
              </a:rPr>
              <a:t>－</a:t>
            </a:r>
            <a:r>
              <a:rPr lang="en-US" altLang="ja-JP" sz="2400" b="1" dirty="0" err="1" smtClean="0">
                <a:solidFill>
                  <a:srgbClr val="000000"/>
                </a:solidFill>
                <a:latin typeface="Arial" charset="0"/>
              </a:rPr>
              <a:t>CReSS</a:t>
            </a:r>
            <a:r>
              <a:rPr lang="ja-JP" altLang="en-US" sz="2400" b="1" dirty="0" smtClean="0">
                <a:solidFill>
                  <a:srgbClr val="000000"/>
                </a:solidFill>
                <a:latin typeface="Arial" charset="0"/>
              </a:rPr>
              <a:t>の</a:t>
            </a:r>
            <a:r>
              <a:rPr lang="en-US" altLang="ja-JP" sz="2400" b="1" dirty="0" smtClean="0">
                <a:solidFill>
                  <a:srgbClr val="000000"/>
                </a:solidFill>
                <a:latin typeface="Arial" charset="0"/>
              </a:rPr>
              <a:t>1</a:t>
            </a:r>
            <a:r>
              <a:rPr lang="ja-JP" altLang="en-US" sz="2400" b="1" dirty="0" smtClean="0">
                <a:solidFill>
                  <a:srgbClr val="000000"/>
                </a:solidFill>
                <a:latin typeface="Arial" charset="0"/>
              </a:rPr>
              <a:t>格子結合</a:t>
            </a:r>
            <a:endParaRPr lang="en-US" altLang="ja-JP" sz="2400" b="1" dirty="0">
              <a:solidFill>
                <a:srgbClr val="000000"/>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tsuboki\Documents\21世紀気候変動予測革新プログラム\台風に関する革新プログラム研究実台風\T0418_Tiling_CReSS3\T0418TL4kmGA03\01GIFb\T0418TL4kmGA03_dx4km_slp_rr_uvNL_t001_0.08_000025AUG2004.gif"/>
          <p:cNvPicPr>
            <a:picLocks noChangeAspect="1" noChangeArrowheads="1"/>
          </p:cNvPicPr>
          <p:nvPr/>
        </p:nvPicPr>
        <p:blipFill>
          <a:blip r:embed="rId2" cstate="print"/>
          <a:srcRect/>
          <a:stretch>
            <a:fillRect/>
          </a:stretch>
        </p:blipFill>
        <p:spPr bwMode="auto">
          <a:xfrm>
            <a:off x="-32" y="0"/>
            <a:ext cx="9091925" cy="7024666"/>
          </a:xfrm>
          <a:prstGeom prst="rect">
            <a:avLst/>
          </a:prstGeom>
          <a:noFill/>
        </p:spPr>
      </p:pic>
      <p:sp>
        <p:nvSpPr>
          <p:cNvPr id="29699" name="Text Box 3"/>
          <p:cNvSpPr txBox="1">
            <a:spLocks noChangeArrowheads="1"/>
          </p:cNvSpPr>
          <p:nvPr/>
        </p:nvSpPr>
        <p:spPr bwMode="auto">
          <a:xfrm>
            <a:off x="642910" y="142852"/>
            <a:ext cx="8072462" cy="400110"/>
          </a:xfrm>
          <a:prstGeom prst="rect">
            <a:avLst/>
          </a:prstGeom>
          <a:solidFill>
            <a:srgbClr val="000066"/>
          </a:solidFill>
          <a:ln w="9525">
            <a:noFill/>
            <a:miter lim="800000"/>
            <a:headEnd/>
            <a:tailEnd/>
          </a:ln>
          <a:effectLst/>
        </p:spPr>
        <p:txBody>
          <a:bodyPr wrap="square">
            <a:spAutoFit/>
          </a:bodyPr>
          <a:lstStyle/>
          <a:p>
            <a:r>
              <a:rPr lang="ja-JP" altLang="en-US" sz="2000" b="1" dirty="0" smtClean="0">
                <a:solidFill>
                  <a:srgbClr val="FFFFFF"/>
                </a:solidFill>
              </a:rPr>
              <a:t>タイリング領域法を用いた台風</a:t>
            </a:r>
            <a:r>
              <a:rPr lang="en-US" altLang="ja-JP" sz="2000" b="1" dirty="0" smtClean="0">
                <a:solidFill>
                  <a:srgbClr val="FFFFFF"/>
                </a:solidFill>
              </a:rPr>
              <a:t>0416</a:t>
            </a:r>
            <a:r>
              <a:rPr lang="ja-JP" altLang="en-US" sz="2000" b="1" dirty="0" smtClean="0">
                <a:solidFill>
                  <a:srgbClr val="FFFFFF"/>
                </a:solidFill>
              </a:rPr>
              <a:t>・</a:t>
            </a:r>
            <a:r>
              <a:rPr lang="en-US" altLang="ja-JP" sz="2000" b="1" dirty="0" smtClean="0">
                <a:solidFill>
                  <a:srgbClr val="FFFFFF"/>
                </a:solidFill>
              </a:rPr>
              <a:t>0418</a:t>
            </a:r>
            <a:r>
              <a:rPr lang="ja-JP" altLang="en-US" sz="2000" b="1" dirty="0" smtClean="0">
                <a:solidFill>
                  <a:srgbClr val="FFFFFF"/>
                </a:solidFill>
              </a:rPr>
              <a:t>号のシミュレーションの初期値</a:t>
            </a:r>
            <a:endParaRPr lang="en-US" altLang="ja-JP" sz="2000" b="1" dirty="0" smtClean="0">
              <a:solidFill>
                <a:srgbClr val="FFFFFF"/>
              </a:solidFill>
            </a:endParaRPr>
          </a:p>
        </p:txBody>
      </p:sp>
      <p:sp>
        <p:nvSpPr>
          <p:cNvPr id="29700" name="AutoShape 4"/>
          <p:cNvSpPr>
            <a:spLocks noChangeArrowheads="1"/>
          </p:cNvSpPr>
          <p:nvPr/>
        </p:nvSpPr>
        <p:spPr bwMode="auto">
          <a:xfrm>
            <a:off x="5029200" y="3429000"/>
            <a:ext cx="2328882" cy="533400"/>
          </a:xfrm>
          <a:prstGeom prst="wedgeRoundRectCallout">
            <a:avLst>
              <a:gd name="adj1" fmla="val -82016"/>
              <a:gd name="adj2" fmla="val 197620"/>
              <a:gd name="adj3" fmla="val 16667"/>
            </a:avLst>
          </a:prstGeom>
          <a:solidFill>
            <a:srgbClr val="000080"/>
          </a:solidFill>
          <a:ln w="9525">
            <a:solidFill>
              <a:srgbClr val="00FF00"/>
            </a:solidFill>
            <a:miter lim="800000"/>
            <a:headEnd/>
            <a:tailEnd/>
          </a:ln>
          <a:effectLst/>
        </p:spPr>
        <p:txBody>
          <a:bodyPr/>
          <a:lstStyle/>
          <a:p>
            <a:pPr algn="ctr"/>
            <a:endParaRPr lang="ja-JP" altLang="en-US">
              <a:solidFill>
                <a:srgbClr val="000000"/>
              </a:solidFill>
            </a:endParaRPr>
          </a:p>
        </p:txBody>
      </p:sp>
      <p:sp>
        <p:nvSpPr>
          <p:cNvPr id="29701" name="Text Box 5"/>
          <p:cNvSpPr txBox="1">
            <a:spLocks noChangeArrowheads="1"/>
          </p:cNvSpPr>
          <p:nvPr/>
        </p:nvSpPr>
        <p:spPr bwMode="auto">
          <a:xfrm>
            <a:off x="4964113" y="3505200"/>
            <a:ext cx="2360583" cy="369332"/>
          </a:xfrm>
          <a:prstGeom prst="rect">
            <a:avLst/>
          </a:prstGeom>
          <a:noFill/>
          <a:ln w="9525">
            <a:noFill/>
            <a:miter lim="800000"/>
            <a:headEnd/>
            <a:tailEnd/>
          </a:ln>
          <a:effectLst/>
        </p:spPr>
        <p:txBody>
          <a:bodyPr wrap="none">
            <a:spAutoFit/>
          </a:bodyPr>
          <a:lstStyle/>
          <a:p>
            <a:r>
              <a:rPr lang="en-US" altLang="ja-JP" b="1" dirty="0" smtClean="0">
                <a:solidFill>
                  <a:srgbClr val="FFFFFF"/>
                </a:solidFill>
              </a:rPr>
              <a:t> T0418</a:t>
            </a:r>
            <a:r>
              <a:rPr lang="ja-JP" altLang="en-US" b="1" dirty="0" smtClean="0">
                <a:solidFill>
                  <a:srgbClr val="FFFFFF"/>
                </a:solidFill>
              </a:rPr>
              <a:t>のベストトラック</a:t>
            </a:r>
            <a:endParaRPr lang="en-US" altLang="ja-JP" b="1" dirty="0">
              <a:solidFill>
                <a:srgbClr val="FFFFFF"/>
              </a:solidFill>
            </a:endParaRPr>
          </a:p>
        </p:txBody>
      </p:sp>
      <p:sp>
        <p:nvSpPr>
          <p:cNvPr id="29702" name="AutoShape 6"/>
          <p:cNvSpPr>
            <a:spLocks noChangeArrowheads="1"/>
          </p:cNvSpPr>
          <p:nvPr/>
        </p:nvSpPr>
        <p:spPr bwMode="auto">
          <a:xfrm>
            <a:off x="4038600" y="2209800"/>
            <a:ext cx="2133600" cy="533400"/>
          </a:xfrm>
          <a:prstGeom prst="wedgeRoundRectCallout">
            <a:avLst>
              <a:gd name="adj1" fmla="val -122097"/>
              <a:gd name="adj2" fmla="val 151190"/>
              <a:gd name="adj3" fmla="val 16667"/>
            </a:avLst>
          </a:prstGeom>
          <a:solidFill>
            <a:srgbClr val="235D31"/>
          </a:solidFill>
          <a:ln w="9525">
            <a:solidFill>
              <a:srgbClr val="00FF00"/>
            </a:solidFill>
            <a:miter lim="800000"/>
            <a:headEnd/>
            <a:tailEnd/>
          </a:ln>
          <a:effectLst/>
        </p:spPr>
        <p:txBody>
          <a:bodyPr/>
          <a:lstStyle/>
          <a:p>
            <a:pPr algn="ctr"/>
            <a:endParaRPr lang="ja-JP" altLang="en-US">
              <a:solidFill>
                <a:srgbClr val="000000"/>
              </a:solidFill>
            </a:endParaRPr>
          </a:p>
        </p:txBody>
      </p:sp>
      <p:sp>
        <p:nvSpPr>
          <p:cNvPr id="29704" name="Text Box 8"/>
          <p:cNvSpPr txBox="1">
            <a:spLocks noChangeArrowheads="1"/>
          </p:cNvSpPr>
          <p:nvPr/>
        </p:nvSpPr>
        <p:spPr bwMode="auto">
          <a:xfrm>
            <a:off x="4049713" y="2286000"/>
            <a:ext cx="2156360" cy="369332"/>
          </a:xfrm>
          <a:prstGeom prst="rect">
            <a:avLst/>
          </a:prstGeom>
          <a:noFill/>
          <a:ln w="9525">
            <a:noFill/>
            <a:miter lim="800000"/>
            <a:headEnd/>
            <a:tailEnd/>
          </a:ln>
          <a:effectLst/>
        </p:spPr>
        <p:txBody>
          <a:bodyPr wrap="none">
            <a:spAutoFit/>
          </a:bodyPr>
          <a:lstStyle/>
          <a:p>
            <a:r>
              <a:rPr lang="en-US" altLang="ja-JP" b="1" dirty="0" smtClean="0">
                <a:solidFill>
                  <a:srgbClr val="FFFFFF"/>
                </a:solidFill>
              </a:rPr>
              <a:t>T0416</a:t>
            </a:r>
            <a:r>
              <a:rPr lang="ja-JP" altLang="en-US" b="1" dirty="0" smtClean="0">
                <a:solidFill>
                  <a:srgbClr val="FFFFFF"/>
                </a:solidFill>
              </a:rPr>
              <a:t>のベストラック</a:t>
            </a:r>
            <a:endParaRPr lang="en-US" altLang="ja-JP" b="1" dirty="0">
              <a:solidFill>
                <a:srgbClr val="FFFFFF"/>
              </a:solidFill>
            </a:endParaRPr>
          </a:p>
        </p:txBody>
      </p:sp>
      <p:sp>
        <p:nvSpPr>
          <p:cNvPr id="29705" name="AutoShape 9"/>
          <p:cNvSpPr>
            <a:spLocks noChangeArrowheads="1"/>
          </p:cNvSpPr>
          <p:nvPr/>
        </p:nvSpPr>
        <p:spPr bwMode="auto">
          <a:xfrm>
            <a:off x="2209800" y="5715000"/>
            <a:ext cx="1143000" cy="457200"/>
          </a:xfrm>
          <a:prstGeom prst="wedgeRectCallout">
            <a:avLst>
              <a:gd name="adj1" fmla="val 35833"/>
              <a:gd name="adj2" fmla="val -273264"/>
            </a:avLst>
          </a:prstGeom>
          <a:solidFill>
            <a:srgbClr val="006600"/>
          </a:solidFill>
          <a:ln w="9525">
            <a:solidFill>
              <a:srgbClr val="00FF00"/>
            </a:solidFill>
            <a:miter lim="800000"/>
            <a:headEnd/>
            <a:tailEnd/>
          </a:ln>
          <a:effectLst/>
        </p:spPr>
        <p:txBody>
          <a:bodyPr/>
          <a:lstStyle/>
          <a:p>
            <a:pPr algn="ctr"/>
            <a:endParaRPr lang="ja-JP" altLang="en-US">
              <a:solidFill>
                <a:srgbClr val="000000"/>
              </a:solidFill>
            </a:endParaRPr>
          </a:p>
        </p:txBody>
      </p:sp>
      <p:sp>
        <p:nvSpPr>
          <p:cNvPr id="29706" name="Text Box 10"/>
          <p:cNvSpPr txBox="1">
            <a:spLocks noChangeArrowheads="1"/>
          </p:cNvSpPr>
          <p:nvPr/>
        </p:nvSpPr>
        <p:spPr bwMode="auto">
          <a:xfrm>
            <a:off x="2270125" y="5715000"/>
            <a:ext cx="996950" cy="457200"/>
          </a:xfrm>
          <a:prstGeom prst="rect">
            <a:avLst/>
          </a:prstGeom>
          <a:noFill/>
          <a:ln w="9525">
            <a:noFill/>
            <a:miter lim="800000"/>
            <a:headEnd/>
            <a:tailEnd/>
          </a:ln>
          <a:effectLst/>
        </p:spPr>
        <p:txBody>
          <a:bodyPr wrap="none">
            <a:spAutoFit/>
          </a:bodyPr>
          <a:lstStyle/>
          <a:p>
            <a:r>
              <a:rPr lang="en-US" altLang="ja-JP" sz="2400" b="1" dirty="0">
                <a:solidFill>
                  <a:srgbClr val="FFFFFF"/>
                </a:solidFill>
              </a:rPr>
              <a:t>T0416</a:t>
            </a:r>
          </a:p>
        </p:txBody>
      </p:sp>
      <p:sp>
        <p:nvSpPr>
          <p:cNvPr id="29707" name="AutoShape 11"/>
          <p:cNvSpPr>
            <a:spLocks noChangeArrowheads="1"/>
          </p:cNvSpPr>
          <p:nvPr/>
        </p:nvSpPr>
        <p:spPr bwMode="auto">
          <a:xfrm>
            <a:off x="214282" y="4286256"/>
            <a:ext cx="1066800" cy="457200"/>
          </a:xfrm>
          <a:prstGeom prst="wedgeRectCallout">
            <a:avLst>
              <a:gd name="adj1" fmla="val 64448"/>
              <a:gd name="adj2" fmla="val -188986"/>
            </a:avLst>
          </a:prstGeom>
          <a:solidFill>
            <a:schemeClr val="accent1"/>
          </a:solidFill>
          <a:ln w="9525">
            <a:solidFill>
              <a:schemeClr val="tx1"/>
            </a:solidFill>
            <a:miter lim="800000"/>
            <a:headEnd/>
            <a:tailEnd/>
          </a:ln>
          <a:effectLst/>
        </p:spPr>
        <p:txBody>
          <a:bodyPr/>
          <a:lstStyle/>
          <a:p>
            <a:pPr algn="ctr"/>
            <a:r>
              <a:rPr lang="en-US" altLang="ja-JP" sz="2400" dirty="0">
                <a:solidFill>
                  <a:srgbClr val="FFFFFF"/>
                </a:solidFill>
              </a:rPr>
              <a:t>T0417</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Documents and Settings\Administrator\My Documents\21世紀気候変動予測革新プログラム\台風に関する革新プログラム研究実台風\T0418_Tiling_CReSS3\T0418TL4kmGA03\10GIF_comp_T0418\T0418TL4kmGA03_dx4km_slp_rr_uv_TC_Radar_AMeDAS_t105_0000Z_07SEP2004.gif"/>
          <p:cNvPicPr>
            <a:picLocks noChangeAspect="1" noChangeArrowheads="1"/>
          </p:cNvPicPr>
          <p:nvPr/>
        </p:nvPicPr>
        <p:blipFill>
          <a:blip r:embed="rId2" cstate="print"/>
          <a:srcRect/>
          <a:stretch>
            <a:fillRect/>
          </a:stretch>
        </p:blipFill>
        <p:spPr bwMode="auto">
          <a:xfrm>
            <a:off x="257175" y="723900"/>
            <a:ext cx="8629650" cy="6667500"/>
          </a:xfrm>
          <a:prstGeom prst="rect">
            <a:avLst/>
          </a:prstGeom>
          <a:noFill/>
        </p:spPr>
      </p:pic>
      <p:sp>
        <p:nvSpPr>
          <p:cNvPr id="19459" name="Text Box 3"/>
          <p:cNvSpPr txBox="1">
            <a:spLocks noChangeArrowheads="1"/>
          </p:cNvSpPr>
          <p:nvPr/>
        </p:nvSpPr>
        <p:spPr bwMode="auto">
          <a:xfrm>
            <a:off x="1393825" y="1203325"/>
            <a:ext cx="2492375" cy="473075"/>
          </a:xfrm>
          <a:prstGeom prst="rect">
            <a:avLst/>
          </a:prstGeom>
          <a:gradFill rotWithShape="0">
            <a:gsLst>
              <a:gs pos="0">
                <a:srgbClr val="000066"/>
              </a:gs>
              <a:gs pos="100000">
                <a:srgbClr val="B2B2B2"/>
              </a:gs>
            </a:gsLst>
            <a:lin ang="5400000" scaled="1"/>
          </a:gradFill>
          <a:ln w="15875">
            <a:solidFill>
              <a:srgbClr val="000080"/>
            </a:solidFill>
            <a:miter lim="800000"/>
            <a:headEnd/>
            <a:tailEnd/>
          </a:ln>
          <a:effectLst/>
        </p:spPr>
        <p:txBody>
          <a:bodyPr wrap="none">
            <a:spAutoFit/>
          </a:bodyPr>
          <a:lstStyle/>
          <a:p>
            <a:r>
              <a:rPr lang="en-US" altLang="ja-JP" sz="2400" dirty="0" err="1">
                <a:solidFill>
                  <a:srgbClr val="FFFFFF"/>
                </a:solidFill>
              </a:rPr>
              <a:t>CReSS</a:t>
            </a:r>
            <a:r>
              <a:rPr lang="en-US" altLang="ja-JP" sz="2400" dirty="0">
                <a:solidFill>
                  <a:srgbClr val="FFFFFF"/>
                </a:solidFill>
              </a:rPr>
              <a:t> Simulation</a:t>
            </a:r>
          </a:p>
        </p:txBody>
      </p:sp>
      <p:sp>
        <p:nvSpPr>
          <p:cNvPr id="19460" name="Text Box 4"/>
          <p:cNvSpPr txBox="1">
            <a:spLocks noChangeArrowheads="1"/>
          </p:cNvSpPr>
          <p:nvPr/>
        </p:nvSpPr>
        <p:spPr bwMode="auto">
          <a:xfrm>
            <a:off x="4953000" y="1219200"/>
            <a:ext cx="3886200" cy="466725"/>
          </a:xfrm>
          <a:prstGeom prst="rect">
            <a:avLst/>
          </a:prstGeom>
          <a:gradFill rotWithShape="0">
            <a:gsLst>
              <a:gs pos="0">
                <a:schemeClr val="accent1"/>
              </a:gs>
              <a:gs pos="100000">
                <a:srgbClr val="CCFF99"/>
              </a:gs>
            </a:gsLst>
            <a:lin ang="5400000" scaled="1"/>
          </a:gradFill>
          <a:ln w="9525">
            <a:solidFill>
              <a:srgbClr val="00FF00"/>
            </a:solidFill>
            <a:miter lim="800000"/>
            <a:headEnd/>
            <a:tailEnd/>
          </a:ln>
          <a:effectLst/>
        </p:spPr>
        <p:txBody>
          <a:bodyPr>
            <a:spAutoFit/>
          </a:bodyPr>
          <a:lstStyle/>
          <a:p>
            <a:pPr>
              <a:spcBef>
                <a:spcPct val="50000"/>
              </a:spcBef>
            </a:pPr>
            <a:r>
              <a:rPr lang="en-US" altLang="ja-JP" sz="2400" dirty="0">
                <a:solidFill>
                  <a:srgbClr val="000066"/>
                </a:solidFill>
              </a:rPr>
              <a:t>Radar-</a:t>
            </a:r>
            <a:r>
              <a:rPr lang="en-US" altLang="ja-JP" sz="2400" dirty="0" err="1">
                <a:solidFill>
                  <a:srgbClr val="000066"/>
                </a:solidFill>
              </a:rPr>
              <a:t>AMeDAS</a:t>
            </a:r>
            <a:r>
              <a:rPr lang="en-US" altLang="ja-JP" sz="2400" dirty="0">
                <a:solidFill>
                  <a:srgbClr val="000066"/>
                </a:solidFill>
              </a:rPr>
              <a:t> Observation</a:t>
            </a:r>
          </a:p>
        </p:txBody>
      </p:sp>
      <p:sp>
        <p:nvSpPr>
          <p:cNvPr id="19462" name="Text Box 6"/>
          <p:cNvSpPr txBox="1">
            <a:spLocks noChangeArrowheads="1"/>
          </p:cNvSpPr>
          <p:nvPr/>
        </p:nvSpPr>
        <p:spPr bwMode="auto">
          <a:xfrm>
            <a:off x="228600" y="228600"/>
            <a:ext cx="8683625" cy="831850"/>
          </a:xfrm>
          <a:prstGeom prst="rect">
            <a:avLst/>
          </a:prstGeom>
          <a:solidFill>
            <a:srgbClr val="000066"/>
          </a:solidFill>
          <a:ln w="9525">
            <a:solidFill>
              <a:schemeClr val="tx1"/>
            </a:solidFill>
            <a:miter lim="800000"/>
            <a:headEnd/>
            <a:tailEnd/>
          </a:ln>
          <a:effectLst/>
        </p:spPr>
        <p:txBody>
          <a:bodyPr wrap="none">
            <a:spAutoFit/>
          </a:bodyPr>
          <a:lstStyle/>
          <a:p>
            <a:r>
              <a:rPr lang="ja-JP" altLang="en-US" sz="2400" dirty="0">
                <a:solidFill>
                  <a:srgbClr val="FFFFFF"/>
                </a:solidFill>
              </a:rPr>
              <a:t>雲解像モデルの結果と観測の比較： 初期値から312時間</a:t>
            </a:r>
            <a:r>
              <a:rPr lang="en-US" altLang="ja-JP" sz="2400" dirty="0">
                <a:solidFill>
                  <a:srgbClr val="FFFFFF"/>
                </a:solidFill>
              </a:rPr>
              <a:t> (13</a:t>
            </a:r>
            <a:r>
              <a:rPr lang="ja-JP" altLang="en-US" sz="2400" dirty="0">
                <a:solidFill>
                  <a:srgbClr val="FFFFFF"/>
                </a:solidFill>
              </a:rPr>
              <a:t>日目</a:t>
            </a:r>
            <a:r>
              <a:rPr lang="en-US" altLang="ja-JP" sz="2400" dirty="0">
                <a:solidFill>
                  <a:srgbClr val="FFFFFF"/>
                </a:solidFill>
              </a:rPr>
              <a:t>) </a:t>
            </a:r>
          </a:p>
          <a:p>
            <a:r>
              <a:rPr lang="ja-JP" altLang="en-US" sz="2400" dirty="0">
                <a:solidFill>
                  <a:srgbClr val="FFFFFF"/>
                </a:solidFill>
              </a:rPr>
              <a:t>台風0418号は長崎県西方海上に中心がある。降水量の比較。</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6165D"/>
        </a:solidFill>
        <a:effectLst/>
      </p:bgPr>
    </p:bg>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533400" y="76200"/>
            <a:ext cx="8050213" cy="457200"/>
          </a:xfrm>
          <a:prstGeom prst="rect">
            <a:avLst/>
          </a:prstGeom>
          <a:solidFill>
            <a:srgbClr val="00CC66"/>
          </a:solidFill>
          <a:ln w="9525">
            <a:noFill/>
            <a:miter lim="800000"/>
            <a:headEnd/>
            <a:tailEnd/>
          </a:ln>
        </p:spPr>
        <p:txBody>
          <a:bodyPr wrap="none">
            <a:spAutoFit/>
          </a:bodyPr>
          <a:lstStyle/>
          <a:p>
            <a:pPr fontAlgn="base">
              <a:spcBef>
                <a:spcPct val="0"/>
              </a:spcBef>
              <a:spcAft>
                <a:spcPct val="0"/>
              </a:spcAft>
            </a:pPr>
            <a:r>
              <a:rPr lang="en-US" altLang="ja-JP" sz="2400" b="1" smtClean="0">
                <a:solidFill>
                  <a:srgbClr val="FFFFFF"/>
                </a:solidFill>
                <a:latin typeface="Times New Roman" pitchFamily="18" charset="0"/>
              </a:rPr>
              <a:t>GCM</a:t>
            </a:r>
            <a:r>
              <a:rPr lang="ja-JP" altLang="en-US" sz="2400" b="1" smtClean="0">
                <a:solidFill>
                  <a:srgbClr val="FFFFFF"/>
                </a:solidFill>
                <a:latin typeface="Times New Roman" pitchFamily="18" charset="0"/>
              </a:rPr>
              <a:t>の現在気候・温暖化気候の台風についての雲解像実験</a:t>
            </a:r>
          </a:p>
        </p:txBody>
      </p:sp>
      <p:sp>
        <p:nvSpPr>
          <p:cNvPr id="43011" name="Text Box 3"/>
          <p:cNvSpPr txBox="1">
            <a:spLocks noChangeArrowheads="1"/>
          </p:cNvSpPr>
          <p:nvPr/>
        </p:nvSpPr>
        <p:spPr bwMode="auto">
          <a:xfrm>
            <a:off x="568325" y="609600"/>
            <a:ext cx="8118475" cy="1552575"/>
          </a:xfrm>
          <a:prstGeom prst="rect">
            <a:avLst/>
          </a:prstGeom>
          <a:noFill/>
          <a:ln w="9525">
            <a:noFill/>
            <a:miter lim="800000"/>
            <a:headEnd/>
            <a:tailEnd/>
          </a:ln>
        </p:spPr>
        <p:txBody>
          <a:bodyPr>
            <a:spAutoFit/>
          </a:bodyPr>
          <a:lstStyle/>
          <a:p>
            <a:pPr marL="457200" indent="-457200" fontAlgn="base">
              <a:spcBef>
                <a:spcPct val="0"/>
              </a:spcBef>
              <a:spcAft>
                <a:spcPct val="0"/>
              </a:spcAft>
            </a:pPr>
            <a:r>
              <a:rPr lang="ja-JP" altLang="en-US" smtClean="0">
                <a:solidFill>
                  <a:srgbClr val="000000"/>
                </a:solidFill>
                <a:latin typeface="Times New Roman" pitchFamily="18" charset="0"/>
              </a:rPr>
              <a:t>　　　　</a:t>
            </a:r>
            <a:r>
              <a:rPr lang="ja-JP" altLang="en-US" sz="2400" b="1" smtClean="0">
                <a:solidFill>
                  <a:srgbClr val="FFFFFF"/>
                </a:solidFill>
                <a:latin typeface="Times New Roman" pitchFamily="18" charset="0"/>
              </a:rPr>
              <a:t>気象研究所20</a:t>
            </a:r>
            <a:r>
              <a:rPr lang="en-US" altLang="ja-JP" sz="2400" b="1" smtClean="0">
                <a:solidFill>
                  <a:srgbClr val="FFFFFF"/>
                </a:solidFill>
                <a:latin typeface="Times New Roman" pitchFamily="18" charset="0"/>
              </a:rPr>
              <a:t>kmGCM</a:t>
            </a:r>
            <a:r>
              <a:rPr lang="ja-JP" altLang="en-US" sz="2400" b="1" smtClean="0">
                <a:solidFill>
                  <a:srgbClr val="FFFFFF"/>
                </a:solidFill>
                <a:latin typeface="Times New Roman" pitchFamily="18" charset="0"/>
              </a:rPr>
              <a:t>を用いた現在気候・温暖化気候の各10数年で抽出された台風（現在気候：266個、温暖化気候：176個）のうち、次の条件で、</a:t>
            </a:r>
            <a:r>
              <a:rPr lang="en-US" altLang="ja-JP" sz="2400" b="1" smtClean="0">
                <a:solidFill>
                  <a:srgbClr val="FFFFFF"/>
                </a:solidFill>
                <a:latin typeface="Times New Roman" pitchFamily="18" charset="0"/>
              </a:rPr>
              <a:t>CReSS</a:t>
            </a:r>
            <a:r>
              <a:rPr lang="ja-JP" altLang="en-US" sz="2400" b="1" smtClean="0">
                <a:solidFill>
                  <a:srgbClr val="FFFFFF"/>
                </a:solidFill>
                <a:latin typeface="Times New Roman" pitchFamily="18" charset="0"/>
              </a:rPr>
              <a:t>を用いた雲解像実験を行うための台風を選択した。</a:t>
            </a:r>
          </a:p>
        </p:txBody>
      </p:sp>
      <p:sp>
        <p:nvSpPr>
          <p:cNvPr id="43012" name="Text Box 5"/>
          <p:cNvSpPr txBox="1">
            <a:spLocks noChangeArrowheads="1"/>
          </p:cNvSpPr>
          <p:nvPr/>
        </p:nvSpPr>
        <p:spPr bwMode="auto">
          <a:xfrm>
            <a:off x="304800" y="4876800"/>
            <a:ext cx="4038600" cy="457200"/>
          </a:xfrm>
          <a:prstGeom prst="rect">
            <a:avLst/>
          </a:prstGeom>
          <a:noFill/>
          <a:ln w="9525">
            <a:noFill/>
            <a:miter lim="800000"/>
            <a:headEnd/>
            <a:tailEnd/>
          </a:ln>
        </p:spPr>
        <p:txBody>
          <a:bodyPr>
            <a:spAutoFit/>
          </a:bodyPr>
          <a:lstStyle/>
          <a:p>
            <a:pPr fontAlgn="base">
              <a:spcBef>
                <a:spcPct val="50000"/>
              </a:spcBef>
              <a:spcAft>
                <a:spcPct val="0"/>
              </a:spcAft>
            </a:pPr>
            <a:endParaRPr lang="ja-JP" altLang="en-US" smtClean="0">
              <a:solidFill>
                <a:srgbClr val="000000"/>
              </a:solidFill>
              <a:latin typeface="Times New Roman" pitchFamily="18" charset="0"/>
            </a:endParaRPr>
          </a:p>
        </p:txBody>
      </p:sp>
      <p:sp>
        <p:nvSpPr>
          <p:cNvPr id="43013" name="Text Box 6"/>
          <p:cNvSpPr txBox="1">
            <a:spLocks noChangeArrowheads="1"/>
          </p:cNvSpPr>
          <p:nvPr/>
        </p:nvSpPr>
        <p:spPr bwMode="auto">
          <a:xfrm>
            <a:off x="0" y="2362200"/>
            <a:ext cx="4343400" cy="3140075"/>
          </a:xfrm>
          <a:prstGeom prst="rect">
            <a:avLst/>
          </a:prstGeom>
          <a:noFill/>
          <a:ln w="9525">
            <a:noFill/>
            <a:miter lim="800000"/>
            <a:headEnd/>
            <a:tailEnd/>
          </a:ln>
        </p:spPr>
        <p:txBody>
          <a:bodyPr>
            <a:spAutoFit/>
          </a:bodyPr>
          <a:lstStyle/>
          <a:p>
            <a:pPr marL="457200" indent="-457200" fontAlgn="base">
              <a:spcBef>
                <a:spcPct val="0"/>
              </a:spcBef>
              <a:spcAft>
                <a:spcPct val="0"/>
              </a:spcAft>
              <a:buFontTx/>
              <a:buAutoNum type="arabicPeriod"/>
            </a:pPr>
            <a:r>
              <a:rPr lang="ja-JP" altLang="en-US" sz="2000" b="1" smtClean="0">
                <a:solidFill>
                  <a:srgbClr val="FFFFFF"/>
                </a:solidFill>
                <a:latin typeface="Times New Roman" pitchFamily="18" charset="0"/>
              </a:rPr>
              <a:t>台風のライフタイムの中で、最低中心地上気圧が</a:t>
            </a:r>
            <a:r>
              <a:rPr lang="ja-JP" altLang="en-US" sz="2000" b="1" smtClean="0">
                <a:solidFill>
                  <a:srgbClr val="FF0000"/>
                </a:solidFill>
                <a:latin typeface="Times New Roman" pitchFamily="18" charset="0"/>
              </a:rPr>
              <a:t>970</a:t>
            </a:r>
            <a:r>
              <a:rPr lang="en-US" altLang="ja-JP" sz="2000" b="1" smtClean="0">
                <a:solidFill>
                  <a:srgbClr val="FF0000"/>
                </a:solidFill>
                <a:latin typeface="Times New Roman" pitchFamily="18" charset="0"/>
              </a:rPr>
              <a:t>hPa</a:t>
            </a:r>
            <a:r>
              <a:rPr lang="ja-JP" altLang="en-US" sz="2000" b="1" smtClean="0">
                <a:solidFill>
                  <a:srgbClr val="FFFFFF"/>
                </a:solidFill>
                <a:latin typeface="Times New Roman" pitchFamily="18" charset="0"/>
              </a:rPr>
              <a:t>以下になること。（発達した強い台風であること。） </a:t>
            </a:r>
          </a:p>
          <a:p>
            <a:pPr marL="457200" indent="-457200" fontAlgn="base">
              <a:spcBef>
                <a:spcPct val="0"/>
              </a:spcBef>
              <a:spcAft>
                <a:spcPct val="0"/>
              </a:spcAft>
              <a:buFontTx/>
              <a:buAutoNum type="arabicPeriod"/>
            </a:pPr>
            <a:r>
              <a:rPr lang="ja-JP" altLang="en-US" sz="2000" b="1" smtClean="0">
                <a:solidFill>
                  <a:srgbClr val="FFFFFF"/>
                </a:solidFill>
                <a:latin typeface="Times New Roman" pitchFamily="18" charset="0"/>
              </a:rPr>
              <a:t>そのときの中心の位置が、</a:t>
            </a:r>
            <a:r>
              <a:rPr lang="ja-JP" altLang="en-US" sz="2000" b="1" smtClean="0">
                <a:solidFill>
                  <a:srgbClr val="FF0000"/>
                </a:solidFill>
                <a:latin typeface="Times New Roman" pitchFamily="18" charset="0"/>
              </a:rPr>
              <a:t>東経120－150度、北緯20－45度</a:t>
            </a:r>
            <a:r>
              <a:rPr lang="ja-JP" altLang="en-US" sz="2000" b="1" smtClean="0">
                <a:solidFill>
                  <a:srgbClr val="FFFFFF"/>
                </a:solidFill>
                <a:latin typeface="Times New Roman" pitchFamily="18" charset="0"/>
              </a:rPr>
              <a:t>の領域(図中の緑の枠)にあること。（シミュレーションを行うために、十分データがある領域に最発達時があること。） </a:t>
            </a:r>
          </a:p>
        </p:txBody>
      </p:sp>
      <p:grpSp>
        <p:nvGrpSpPr>
          <p:cNvPr id="2" name="Group 10"/>
          <p:cNvGrpSpPr>
            <a:grpSpLocks/>
          </p:cNvGrpSpPr>
          <p:nvPr/>
        </p:nvGrpSpPr>
        <p:grpSpPr bwMode="auto">
          <a:xfrm>
            <a:off x="4233863" y="2209800"/>
            <a:ext cx="5838825" cy="4511675"/>
            <a:chOff x="2610" y="1392"/>
            <a:chExt cx="3678" cy="2842"/>
          </a:xfrm>
        </p:grpSpPr>
        <p:pic>
          <p:nvPicPr>
            <p:cNvPr id="43015" name="Picture 4" descr="C:\Documents and Settings\Administrator\My Documents\PR\home_page\public_html\kakushin\member\kenkyu\kadai4\figs01\06SF_GIF\SF0A_2074-2087_T2716_2087052918_2087061018.gif"/>
            <p:cNvPicPr>
              <a:picLocks noChangeAspect="1" noChangeArrowheads="1"/>
            </p:cNvPicPr>
            <p:nvPr/>
          </p:nvPicPr>
          <p:blipFill>
            <a:blip r:embed="rId2" cstate="print"/>
            <a:srcRect/>
            <a:stretch>
              <a:fillRect/>
            </a:stretch>
          </p:blipFill>
          <p:spPr bwMode="auto">
            <a:xfrm>
              <a:off x="2610" y="1392"/>
              <a:ext cx="3678" cy="2842"/>
            </a:xfrm>
            <a:prstGeom prst="rect">
              <a:avLst/>
            </a:prstGeom>
            <a:noFill/>
            <a:ln w="9525">
              <a:noFill/>
              <a:miter lim="800000"/>
              <a:headEnd/>
              <a:tailEnd/>
            </a:ln>
          </p:spPr>
        </p:pic>
        <p:sp>
          <p:nvSpPr>
            <p:cNvPr id="43016" name="AutoShape 7"/>
            <p:cNvSpPr>
              <a:spLocks noChangeArrowheads="1"/>
            </p:cNvSpPr>
            <p:nvPr/>
          </p:nvSpPr>
          <p:spPr bwMode="auto">
            <a:xfrm>
              <a:off x="4608" y="3888"/>
              <a:ext cx="816" cy="288"/>
            </a:xfrm>
            <a:prstGeom prst="wedgeRectCallout">
              <a:avLst>
                <a:gd name="adj1" fmla="val -105514"/>
                <a:gd name="adj2" fmla="val -155903"/>
              </a:avLst>
            </a:prstGeom>
            <a:solidFill>
              <a:srgbClr val="99FFCC"/>
            </a:solidFill>
            <a:ln w="19050">
              <a:solidFill>
                <a:srgbClr val="000066"/>
              </a:solidFill>
              <a:miter lim="800000"/>
              <a:headEnd/>
              <a:tailEnd/>
            </a:ln>
          </p:spPr>
          <p:txBody>
            <a:bodyPr/>
            <a:lstStyle/>
            <a:p>
              <a:pPr algn="ctr" fontAlgn="base">
                <a:spcBef>
                  <a:spcPct val="0"/>
                </a:spcBef>
                <a:spcAft>
                  <a:spcPct val="0"/>
                </a:spcAft>
              </a:pPr>
              <a:r>
                <a:rPr lang="ja-JP" altLang="en-US" b="1" smtClean="0">
                  <a:solidFill>
                    <a:srgbClr val="FF0000"/>
                  </a:solidFill>
                  <a:latin typeface="Times New Roman" pitchFamily="18" charset="0"/>
                </a:rPr>
                <a:t>データ領域</a:t>
              </a:r>
            </a:p>
          </p:txBody>
        </p:sp>
        <p:sp>
          <p:nvSpPr>
            <p:cNvPr id="43017" name="AutoShape 8"/>
            <p:cNvSpPr>
              <a:spLocks noChangeArrowheads="1"/>
            </p:cNvSpPr>
            <p:nvPr/>
          </p:nvSpPr>
          <p:spPr bwMode="auto">
            <a:xfrm>
              <a:off x="4944" y="2736"/>
              <a:ext cx="816" cy="288"/>
            </a:xfrm>
            <a:prstGeom prst="wedgeRectCallout">
              <a:avLst>
                <a:gd name="adj1" fmla="val -69116"/>
                <a:gd name="adj2" fmla="val -192361"/>
              </a:avLst>
            </a:prstGeom>
            <a:solidFill>
              <a:srgbClr val="66FF66"/>
            </a:solidFill>
            <a:ln w="19050">
              <a:solidFill>
                <a:srgbClr val="009900"/>
              </a:solidFill>
              <a:miter lim="800000"/>
              <a:headEnd/>
              <a:tailEnd/>
            </a:ln>
          </p:spPr>
          <p:txBody>
            <a:bodyPr/>
            <a:lstStyle/>
            <a:p>
              <a:pPr algn="ctr" fontAlgn="base">
                <a:spcBef>
                  <a:spcPct val="0"/>
                </a:spcBef>
                <a:spcAft>
                  <a:spcPct val="0"/>
                </a:spcAft>
              </a:pPr>
              <a:r>
                <a:rPr lang="ja-JP" altLang="en-US" b="1" smtClean="0">
                  <a:solidFill>
                    <a:srgbClr val="FF0000"/>
                  </a:solidFill>
                  <a:latin typeface="Times New Roman" pitchFamily="18" charset="0"/>
                </a:rPr>
                <a:t>対象領域</a:t>
              </a:r>
            </a:p>
          </p:txBody>
        </p:sp>
        <p:sp>
          <p:nvSpPr>
            <p:cNvPr id="43018" name="Line 9"/>
            <p:cNvSpPr>
              <a:spLocks noChangeShapeType="1"/>
            </p:cNvSpPr>
            <p:nvPr/>
          </p:nvSpPr>
          <p:spPr bwMode="auto">
            <a:xfrm>
              <a:off x="3936" y="3072"/>
              <a:ext cx="576" cy="432"/>
            </a:xfrm>
            <a:prstGeom prst="line">
              <a:avLst/>
            </a:prstGeom>
            <a:noFill/>
            <a:ln w="38100">
              <a:solidFill>
                <a:srgbClr val="FF0000"/>
              </a:solidFill>
              <a:round/>
              <a:headEnd type="triangle" w="med" len="med"/>
              <a:tailEnd type="triangle" w="med" len="med"/>
            </a:ln>
          </p:spPr>
          <p:txBody>
            <a:bodyPr/>
            <a:lstStyle/>
            <a:p>
              <a:pPr fontAlgn="base">
                <a:spcBef>
                  <a:spcPct val="0"/>
                </a:spcBef>
                <a:spcAft>
                  <a:spcPct val="0"/>
                </a:spcAft>
              </a:pPr>
              <a:endParaRPr lang="ja-JP" altLang="en-US" sz="2000" b="1" smtClean="0">
                <a:solidFill>
                  <a:prstClr val="black"/>
                </a:solidFill>
                <a:latin typeface="Arial" charset="0"/>
                <a:ea typeface="ＭＳ ゴシック" pitchFamily="49" charset="-128"/>
              </a:endParaRPr>
            </a:p>
          </p:txBody>
        </p:sp>
      </p:grpSp>
      <p:sp>
        <p:nvSpPr>
          <p:cNvPr id="24588" name="Text Box 12"/>
          <p:cNvSpPr txBox="1">
            <a:spLocks noChangeArrowheads="1"/>
          </p:cNvSpPr>
          <p:nvPr/>
        </p:nvSpPr>
        <p:spPr bwMode="auto">
          <a:xfrm>
            <a:off x="76200" y="5778500"/>
            <a:ext cx="4310063" cy="965200"/>
          </a:xfrm>
          <a:prstGeom prst="rect">
            <a:avLst/>
          </a:prstGeom>
          <a:solidFill>
            <a:srgbClr val="FFCC00"/>
          </a:solidFill>
          <a:ln w="19050">
            <a:solidFill>
              <a:schemeClr val="accent1">
                <a:lumMod val="75000"/>
              </a:schemeClr>
            </a:solidFill>
            <a:miter lim="800000"/>
            <a:headEnd/>
            <a:tailEnd/>
          </a:ln>
          <a:effectLst/>
        </p:spPr>
        <p:txBody>
          <a:bodyPr wrap="none">
            <a:spAutoFit/>
          </a:bodyPr>
          <a:lstStyle/>
          <a:p>
            <a:pPr fontAlgn="base">
              <a:spcBef>
                <a:spcPct val="0"/>
              </a:spcBef>
              <a:spcAft>
                <a:spcPct val="0"/>
              </a:spcAft>
            </a:pPr>
            <a:r>
              <a:rPr lang="ja-JP" altLang="en-US" sz="2800" b="1" smtClean="0">
                <a:solidFill>
                  <a:srgbClr val="3333CC"/>
                </a:solidFill>
                <a:latin typeface="Times New Roman" pitchFamily="18" charset="0"/>
              </a:rPr>
              <a:t>現在気候：31事例の台風</a:t>
            </a:r>
          </a:p>
          <a:p>
            <a:pPr fontAlgn="base">
              <a:spcBef>
                <a:spcPct val="0"/>
              </a:spcBef>
              <a:spcAft>
                <a:spcPct val="0"/>
              </a:spcAft>
            </a:pPr>
            <a:r>
              <a:rPr lang="ja-JP" altLang="en-US" sz="2800" b="1" smtClean="0">
                <a:solidFill>
                  <a:srgbClr val="3333CC"/>
                </a:solidFill>
                <a:latin typeface="Times New Roman" pitchFamily="18" charset="0"/>
              </a:rPr>
              <a:t>温暖化気候：32事例の台風</a:t>
            </a:r>
            <a:endParaRPr lang="ja-JP" altLang="en-US" sz="2800" smtClean="0">
              <a:solidFill>
                <a:srgbClr val="3333CC"/>
              </a:solidFill>
              <a:latin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4643438" y="2438400"/>
            <a:ext cx="4500562" cy="3868738"/>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0" y="2438400"/>
            <a:ext cx="4710113" cy="3878263"/>
          </a:xfrm>
          <a:prstGeom prst="rect">
            <a:avLst/>
          </a:prstGeom>
          <a:noFill/>
          <a:ln w="9525">
            <a:noFill/>
            <a:miter lim="800000"/>
            <a:headEnd/>
            <a:tailEnd/>
          </a:ln>
        </p:spPr>
      </p:pic>
      <p:grpSp>
        <p:nvGrpSpPr>
          <p:cNvPr id="2" name="Group 12"/>
          <p:cNvGrpSpPr>
            <a:grpSpLocks/>
          </p:cNvGrpSpPr>
          <p:nvPr/>
        </p:nvGrpSpPr>
        <p:grpSpPr bwMode="auto">
          <a:xfrm>
            <a:off x="533400" y="2057400"/>
            <a:ext cx="8305800" cy="1905000"/>
            <a:chOff x="336" y="1296"/>
            <a:chExt cx="5232" cy="1200"/>
          </a:xfrm>
        </p:grpSpPr>
        <p:sp>
          <p:nvSpPr>
            <p:cNvPr id="3080" name="Text Box 12"/>
            <p:cNvSpPr txBox="1">
              <a:spLocks noChangeArrowheads="1"/>
            </p:cNvSpPr>
            <p:nvPr/>
          </p:nvSpPr>
          <p:spPr bwMode="auto">
            <a:xfrm>
              <a:off x="3888" y="1536"/>
              <a:ext cx="1250" cy="291"/>
            </a:xfrm>
            <a:prstGeom prst="rect">
              <a:avLst/>
            </a:prstGeom>
            <a:noFill/>
            <a:ln w="9525">
              <a:noFill/>
              <a:miter lim="800000"/>
              <a:headEnd/>
              <a:tailEnd/>
            </a:ln>
          </p:spPr>
          <p:txBody>
            <a:bodyPr wrap="none">
              <a:spAutoFit/>
            </a:bodyPr>
            <a:lstStyle/>
            <a:p>
              <a:pPr fontAlgn="base">
                <a:spcBef>
                  <a:spcPct val="0"/>
                </a:spcBef>
                <a:spcAft>
                  <a:spcPct val="0"/>
                </a:spcAft>
              </a:pPr>
              <a:r>
                <a:rPr lang="ja-JP" altLang="en-US" sz="2400" b="1" dirty="0" smtClean="0">
                  <a:solidFill>
                    <a:srgbClr val="FF0000"/>
                  </a:solidFill>
                  <a:latin typeface="Times New Roman" pitchFamily="18" charset="0"/>
                </a:rPr>
                <a:t>スーパー台風</a:t>
              </a:r>
              <a:endParaRPr lang="en-US" altLang="ja-JP" sz="2400" b="1" dirty="0" smtClean="0">
                <a:solidFill>
                  <a:srgbClr val="FF0000"/>
                </a:solidFill>
                <a:latin typeface="Times New Roman" pitchFamily="18" charset="0"/>
              </a:endParaRPr>
            </a:p>
          </p:txBody>
        </p:sp>
        <p:cxnSp>
          <p:nvCxnSpPr>
            <p:cNvPr id="23" name="直線コネクタ 22"/>
            <p:cNvCxnSpPr/>
            <p:nvPr/>
          </p:nvCxnSpPr>
          <p:spPr>
            <a:xfrm>
              <a:off x="336" y="2495"/>
              <a:ext cx="2304" cy="1"/>
            </a:xfrm>
            <a:prstGeom prst="line">
              <a:avLst/>
            </a:prstGeom>
            <a:ln w="47625"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3264" y="2496"/>
              <a:ext cx="2304" cy="0"/>
            </a:xfrm>
            <a:prstGeom prst="line">
              <a:avLst/>
            </a:prstGeom>
            <a:ln w="47625"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3083" name="AutoShape 11"/>
            <p:cNvSpPr>
              <a:spLocks noChangeArrowheads="1"/>
            </p:cNvSpPr>
            <p:nvPr/>
          </p:nvSpPr>
          <p:spPr bwMode="auto">
            <a:xfrm>
              <a:off x="1104" y="1296"/>
              <a:ext cx="1776" cy="480"/>
            </a:xfrm>
            <a:prstGeom prst="wedgeRectCallout">
              <a:avLst>
                <a:gd name="adj1" fmla="val -91949"/>
                <a:gd name="adj2" fmla="val 195000"/>
              </a:avLst>
            </a:prstGeom>
            <a:solidFill>
              <a:srgbClr val="CCFF33"/>
            </a:solidFill>
            <a:ln w="9525">
              <a:solidFill>
                <a:schemeClr val="tx1"/>
              </a:solidFill>
              <a:miter lim="800000"/>
              <a:headEnd/>
              <a:tailEnd/>
            </a:ln>
            <a:effectLst/>
          </p:spPr>
          <p:txBody>
            <a:bodyPr/>
            <a:lstStyle/>
            <a:p>
              <a:pPr algn="ctr"/>
              <a:r>
                <a:rPr lang="ja-JP" altLang="en-US" sz="2000" b="1" dirty="0" smtClean="0">
                  <a:solidFill>
                    <a:srgbClr val="FF0000"/>
                  </a:solidFill>
                  <a:latin typeface="Times New Roman" pitchFamily="18" charset="0"/>
                  <a:cs typeface="Times New Roman" pitchFamily="18" charset="0"/>
                </a:rPr>
                <a:t>スーパー台風の閾値(67</a:t>
              </a:r>
              <a:r>
                <a:rPr lang="en-US" altLang="ja-JP" sz="2000" b="1" dirty="0" smtClean="0">
                  <a:solidFill>
                    <a:srgbClr val="FF0000"/>
                  </a:solidFill>
                  <a:latin typeface="Times New Roman" pitchFamily="18" charset="0"/>
                  <a:cs typeface="Times New Roman" pitchFamily="18" charset="0"/>
                </a:rPr>
                <a:t>m/s)</a:t>
              </a:r>
            </a:p>
            <a:p>
              <a:pPr algn="ctr" fontAlgn="base">
                <a:spcBef>
                  <a:spcPct val="0"/>
                </a:spcBef>
                <a:spcAft>
                  <a:spcPct val="0"/>
                </a:spcAft>
              </a:pPr>
              <a:endParaRPr lang="ja-JP" altLang="en-US" b="1" dirty="0" smtClean="0">
                <a:solidFill>
                  <a:srgbClr val="22019D"/>
                </a:solidFill>
                <a:latin typeface="Arial" charset="0"/>
              </a:endParaRPr>
            </a:p>
          </p:txBody>
        </p:sp>
      </p:grpSp>
      <p:sp>
        <p:nvSpPr>
          <p:cNvPr id="12" name="Rectangle 7"/>
          <p:cNvSpPr>
            <a:spLocks noChangeArrowheads="1"/>
          </p:cNvSpPr>
          <p:nvPr/>
        </p:nvSpPr>
        <p:spPr bwMode="auto">
          <a:xfrm>
            <a:off x="457200" y="254000"/>
            <a:ext cx="8472488" cy="523875"/>
          </a:xfrm>
          <a:prstGeom prst="rect">
            <a:avLst/>
          </a:prstGeom>
          <a:gradFill rotWithShape="0">
            <a:gsLst>
              <a:gs pos="0">
                <a:srgbClr val="6699FF"/>
              </a:gs>
              <a:gs pos="100000">
                <a:srgbClr val="333399"/>
              </a:gs>
            </a:gsLst>
            <a:lin ang="5400000" scaled="1"/>
          </a:gradFill>
          <a:ln w="50800">
            <a:solidFill>
              <a:srgbClr val="000066"/>
            </a:solidFill>
            <a:miter lim="800000"/>
            <a:headEnd/>
            <a:tailEnd/>
          </a:ln>
        </p:spPr>
        <p:txBody>
          <a:bodyPr>
            <a:spAutoFit/>
          </a:bodyPr>
          <a:lstStyle/>
          <a:p>
            <a:r>
              <a:rPr lang="ja-JP" altLang="en-US" sz="2800" b="1">
                <a:solidFill>
                  <a:srgbClr val="FFFFFF"/>
                </a:solidFill>
                <a:latin typeface="Times New Roman" pitchFamily="18" charset="0"/>
              </a:rPr>
              <a:t>台風の最低中心気圧と最大地上風速（雲解像モデル）</a:t>
            </a:r>
          </a:p>
        </p:txBody>
      </p:sp>
      <p:sp>
        <p:nvSpPr>
          <p:cNvPr id="13" name="Text Box 8"/>
          <p:cNvSpPr txBox="1">
            <a:spLocks noChangeArrowheads="1"/>
          </p:cNvSpPr>
          <p:nvPr/>
        </p:nvSpPr>
        <p:spPr bwMode="auto">
          <a:xfrm>
            <a:off x="827584" y="1196752"/>
            <a:ext cx="3377848" cy="461665"/>
          </a:xfrm>
          <a:prstGeom prst="rect">
            <a:avLst/>
          </a:prstGeom>
          <a:gradFill rotWithShape="0">
            <a:gsLst>
              <a:gs pos="0">
                <a:srgbClr val="006600"/>
              </a:gs>
              <a:gs pos="100000">
                <a:srgbClr val="66FF99"/>
              </a:gs>
            </a:gsLst>
            <a:lin ang="5400000" scaled="1"/>
          </a:gradFill>
          <a:ln w="15875">
            <a:solidFill>
              <a:srgbClr val="000080"/>
            </a:solidFill>
            <a:miter lim="800000"/>
            <a:headEnd/>
            <a:tailEnd/>
          </a:ln>
        </p:spPr>
        <p:txBody>
          <a:bodyPr wrap="none">
            <a:spAutoFit/>
          </a:bodyPr>
          <a:lstStyle/>
          <a:p>
            <a:r>
              <a:rPr lang="ja-JP" altLang="en-US" sz="2400" b="1" dirty="0">
                <a:solidFill>
                  <a:srgbClr val="FFFFFF"/>
                </a:solidFill>
                <a:latin typeface="Times New Roman" pitchFamily="18" charset="0"/>
              </a:rPr>
              <a:t>現在気候の台風　</a:t>
            </a:r>
            <a:r>
              <a:rPr lang="ja-JP" altLang="en-US" sz="2400" b="1" dirty="0" smtClean="0">
                <a:solidFill>
                  <a:srgbClr val="FFFFFF"/>
                </a:solidFill>
                <a:latin typeface="Times New Roman" pitchFamily="18" charset="0"/>
              </a:rPr>
              <a:t>(</a:t>
            </a:r>
            <a:r>
              <a:rPr lang="en-US" altLang="ja-JP" sz="2400" b="1" dirty="0" smtClean="0">
                <a:solidFill>
                  <a:srgbClr val="FFFFFF"/>
                </a:solidFill>
                <a:latin typeface="Times New Roman" pitchFamily="18" charset="0"/>
              </a:rPr>
              <a:t>3</a:t>
            </a:r>
            <a:r>
              <a:rPr lang="ja-JP" altLang="en-US" sz="2400" b="1" dirty="0" smtClean="0">
                <a:solidFill>
                  <a:srgbClr val="FFFFFF"/>
                </a:solidFill>
                <a:latin typeface="Times New Roman" pitchFamily="18" charset="0"/>
              </a:rPr>
              <a:t>1個</a:t>
            </a:r>
            <a:r>
              <a:rPr lang="ja-JP" altLang="en-US" sz="2400" b="1" dirty="0">
                <a:solidFill>
                  <a:srgbClr val="FFFFFF"/>
                </a:solidFill>
                <a:latin typeface="Times New Roman" pitchFamily="18" charset="0"/>
              </a:rPr>
              <a:t>)</a:t>
            </a:r>
            <a:endParaRPr lang="en-US" altLang="ja-JP" sz="2400" b="1" dirty="0">
              <a:solidFill>
                <a:srgbClr val="FFFFFF"/>
              </a:solidFill>
              <a:latin typeface="Times New Roman" pitchFamily="18" charset="0"/>
            </a:endParaRPr>
          </a:p>
        </p:txBody>
      </p:sp>
      <p:sp>
        <p:nvSpPr>
          <p:cNvPr id="14" name="Text Box 9"/>
          <p:cNvSpPr txBox="1">
            <a:spLocks noChangeArrowheads="1"/>
          </p:cNvSpPr>
          <p:nvPr/>
        </p:nvSpPr>
        <p:spPr bwMode="auto">
          <a:xfrm>
            <a:off x="5220072" y="1196752"/>
            <a:ext cx="3600400" cy="461665"/>
          </a:xfrm>
          <a:prstGeom prst="rect">
            <a:avLst/>
          </a:prstGeom>
          <a:gradFill rotWithShape="0">
            <a:gsLst>
              <a:gs pos="0">
                <a:srgbClr val="FF6600"/>
              </a:gs>
              <a:gs pos="100000">
                <a:srgbClr val="FFCC66"/>
              </a:gs>
            </a:gsLst>
            <a:lin ang="5400000" scaled="1"/>
          </a:gradFill>
          <a:ln w="9525">
            <a:solidFill>
              <a:schemeClr val="tx1"/>
            </a:solidFill>
            <a:miter lim="800000"/>
            <a:headEnd/>
            <a:tailEnd/>
          </a:ln>
        </p:spPr>
        <p:txBody>
          <a:bodyPr wrap="square">
            <a:spAutoFit/>
          </a:bodyPr>
          <a:lstStyle/>
          <a:p>
            <a:pPr>
              <a:spcBef>
                <a:spcPct val="50000"/>
              </a:spcBef>
            </a:pPr>
            <a:r>
              <a:rPr lang="ja-JP" altLang="en-US" sz="2400" b="1" dirty="0">
                <a:solidFill>
                  <a:srgbClr val="FFFFFF"/>
                </a:solidFill>
                <a:latin typeface="Times New Roman" pitchFamily="18" charset="0"/>
              </a:rPr>
              <a:t>温暖化気候の台風</a:t>
            </a:r>
            <a:r>
              <a:rPr lang="ja-JP" altLang="en-US" sz="2400" b="1" dirty="0" smtClean="0">
                <a:solidFill>
                  <a:srgbClr val="FFFFFF"/>
                </a:solidFill>
                <a:latin typeface="Times New Roman" pitchFamily="18" charset="0"/>
              </a:rPr>
              <a:t>(</a:t>
            </a:r>
            <a:r>
              <a:rPr lang="en-US" altLang="ja-JP" sz="2400" b="1" dirty="0" smtClean="0">
                <a:solidFill>
                  <a:srgbClr val="FFFFFF"/>
                </a:solidFill>
                <a:latin typeface="Times New Roman" pitchFamily="18" charset="0"/>
              </a:rPr>
              <a:t>32</a:t>
            </a:r>
            <a:r>
              <a:rPr lang="ja-JP" altLang="en-US" sz="2400" b="1" dirty="0" smtClean="0">
                <a:solidFill>
                  <a:srgbClr val="FFFFFF"/>
                </a:solidFill>
                <a:latin typeface="Times New Roman" pitchFamily="18" charset="0"/>
              </a:rPr>
              <a:t>個</a:t>
            </a:r>
            <a:r>
              <a:rPr lang="ja-JP" altLang="en-US" sz="2400" b="1" dirty="0">
                <a:solidFill>
                  <a:srgbClr val="FFFFFF"/>
                </a:solidFill>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図 1" descr="sf001_t2716_2087jun_t068_070005JUN2087.gif"/>
          <p:cNvPicPr>
            <a:picLocks noChangeAspect="1"/>
          </p:cNvPicPr>
          <p:nvPr/>
        </p:nvPicPr>
        <p:blipFill>
          <a:blip r:embed="rId2" cstate="print"/>
          <a:srcRect/>
          <a:stretch>
            <a:fillRect/>
          </a:stretch>
        </p:blipFill>
        <p:spPr bwMode="auto">
          <a:xfrm>
            <a:off x="257175" y="95250"/>
            <a:ext cx="8629650" cy="666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図 3" descr="minmum_central_pressure_2km_4km_GCM_1km_min_slp.sf001_t2716_2087jun.ctl_rev.gif"/>
          <p:cNvPicPr>
            <a:picLocks noChangeAspect="1"/>
          </p:cNvPicPr>
          <p:nvPr/>
        </p:nvPicPr>
        <p:blipFill>
          <a:blip r:embed="rId2" cstate="print"/>
          <a:srcRect/>
          <a:stretch>
            <a:fillRect/>
          </a:stretch>
        </p:blipFill>
        <p:spPr bwMode="auto">
          <a:xfrm>
            <a:off x="257175" y="95250"/>
            <a:ext cx="8629650" cy="6667500"/>
          </a:xfrm>
          <a:prstGeom prst="rect">
            <a:avLst/>
          </a:prstGeom>
          <a:noFill/>
          <a:ln w="9525">
            <a:noFill/>
            <a:miter lim="800000"/>
            <a:headEnd/>
            <a:tailEnd/>
          </a:ln>
        </p:spPr>
      </p:pic>
      <p:pic>
        <p:nvPicPr>
          <p:cNvPr id="5" name="図 4" descr="minmum_central_pressure_1km_2km_4km_GCM_1km_min_slp.sf001_t2716_2087jun.ctl_rev.gif"/>
          <p:cNvPicPr>
            <a:picLocks noChangeAspect="1"/>
          </p:cNvPicPr>
          <p:nvPr/>
        </p:nvPicPr>
        <p:blipFill>
          <a:blip r:embed="rId3" cstate="print"/>
          <a:srcRect/>
          <a:stretch>
            <a:fillRect/>
          </a:stretch>
        </p:blipFill>
        <p:spPr bwMode="auto">
          <a:xfrm>
            <a:off x="257175" y="95250"/>
            <a:ext cx="8629650" cy="666750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図 3" descr="maximum_wind_speed_2km_4km_GCM_1km_min_slp.sf001_t271_rev.gif"/>
          <p:cNvPicPr>
            <a:picLocks noChangeAspect="1"/>
          </p:cNvPicPr>
          <p:nvPr/>
        </p:nvPicPr>
        <p:blipFill>
          <a:blip r:embed="rId3" cstate="print"/>
          <a:srcRect/>
          <a:stretch>
            <a:fillRect/>
          </a:stretch>
        </p:blipFill>
        <p:spPr bwMode="auto">
          <a:xfrm>
            <a:off x="257175" y="95250"/>
            <a:ext cx="8629650" cy="6667500"/>
          </a:xfrm>
          <a:prstGeom prst="rect">
            <a:avLst/>
          </a:prstGeom>
          <a:noFill/>
          <a:ln w="9525">
            <a:noFill/>
            <a:miter lim="800000"/>
            <a:headEnd/>
            <a:tailEnd/>
          </a:ln>
        </p:spPr>
      </p:pic>
      <p:pic>
        <p:nvPicPr>
          <p:cNvPr id="5" name="図 4" descr="maximum_wind_speed_1km_2km_4km_GCM_1km_min_slp.sf001_t271_rev.gif"/>
          <p:cNvPicPr>
            <a:picLocks noChangeAspect="1"/>
          </p:cNvPicPr>
          <p:nvPr/>
        </p:nvPicPr>
        <p:blipFill>
          <a:blip r:embed="rId4" cstate="print"/>
          <a:srcRect/>
          <a:stretch>
            <a:fillRect/>
          </a:stretch>
        </p:blipFill>
        <p:spPr bwMode="auto">
          <a:xfrm>
            <a:off x="257175" y="95250"/>
            <a:ext cx="8629650" cy="6667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CC"/>
            </a:gs>
            <a:gs pos="100000">
              <a:srgbClr val="3366FF"/>
            </a:gs>
          </a:gsLst>
          <a:lin ang="5400000" scaled="1"/>
        </a:gradFill>
        <a:effectLst/>
      </p:bgPr>
    </p:bg>
    <p:spTree>
      <p:nvGrpSpPr>
        <p:cNvPr id="1" name=""/>
        <p:cNvGrpSpPr/>
        <p:nvPr/>
      </p:nvGrpSpPr>
      <p:grpSpPr>
        <a:xfrm>
          <a:off x="0" y="0"/>
          <a:ext cx="0" cy="0"/>
          <a:chOff x="0" y="0"/>
          <a:chExt cx="0" cy="0"/>
        </a:xfrm>
      </p:grpSpPr>
      <p:graphicFrame>
        <p:nvGraphicFramePr>
          <p:cNvPr id="7" name="Group 1059"/>
          <p:cNvGraphicFramePr>
            <a:graphicFrameLocks noGrp="1"/>
          </p:cNvGraphicFramePr>
          <p:nvPr/>
        </p:nvGraphicFramePr>
        <p:xfrm>
          <a:off x="285752" y="548680"/>
          <a:ext cx="8606728" cy="6158868"/>
        </p:xfrm>
        <a:graphic>
          <a:graphicData uri="http://schemas.openxmlformats.org/drawingml/2006/table">
            <a:tbl>
              <a:tblPr/>
              <a:tblGrid>
                <a:gridCol w="2428892"/>
                <a:gridCol w="6177836"/>
              </a:tblGrid>
              <a:tr h="42862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研究項目</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実施内容</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雲解像モデル改良</a:t>
                      </a:r>
                      <a:endPar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雲物理過程の改良</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雲水・雨水の数</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濃度の導入による</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2</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モーメント化。</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氷晶の落下項の導入。</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2</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次氷晶</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過程の導入と高度化。雹のカテゴリーの導入など</a:t>
                      </a:r>
                      <a:r>
                        <a:rPr kumimoji="1" lang="ja-JP" altLang="en-US" sz="2000" b="0" i="0" u="sng" strike="noStrike" cap="none" normalizeH="0" baseline="0" dirty="0" smtClean="0">
                          <a:ln>
                            <a:noFill/>
                          </a:ln>
                          <a:solidFill>
                            <a:srgbClr val="FF0000"/>
                          </a:solidFill>
                          <a:effectLst/>
                          <a:latin typeface="Times New Roman" pitchFamily="18" charset="0"/>
                          <a:ea typeface="ＭＳ Ｐゴシック" pitchFamily="50" charset="-128"/>
                        </a:rPr>
                        <a:t>「冷たい雨」のバルク法の高精度化</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雲解像モデル改良</a:t>
                      </a:r>
                      <a:endPar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力学過程：セミ</a:t>
                      </a: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・ラグランジュ法の導入</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雲解像モデルについて</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3</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次元のセミ・ラグランジュ法の導入による計算精度と速度の向上。現状でリープフロッグスキームの</a:t>
                      </a:r>
                      <a:r>
                        <a:rPr kumimoji="1" lang="en-US" altLang="ja-JP" sz="2000" b="1" i="0" u="none" strike="noStrike" cap="none" normalizeH="0" baseline="0" dirty="0" smtClean="0">
                          <a:ln>
                            <a:noFill/>
                          </a:ln>
                          <a:solidFill>
                            <a:srgbClr val="C00000"/>
                          </a:solidFill>
                          <a:effectLst/>
                          <a:latin typeface="Times New Roman" pitchFamily="18" charset="0"/>
                          <a:ea typeface="ＭＳ Ｐゴシック" pitchFamily="50" charset="-128"/>
                        </a:rPr>
                        <a:t>2.2</a:t>
                      </a:r>
                      <a:r>
                        <a:rPr kumimoji="1" lang="ja-JP" altLang="en-US" sz="2000" b="1" i="0" u="none" strike="noStrike" cap="none" normalizeH="0" baseline="0" dirty="0" smtClean="0">
                          <a:ln>
                            <a:noFill/>
                          </a:ln>
                          <a:solidFill>
                            <a:srgbClr val="C00000"/>
                          </a:solidFill>
                          <a:effectLst/>
                          <a:latin typeface="Times New Roman" pitchFamily="18" charset="0"/>
                          <a:ea typeface="ＭＳ Ｐゴシック" pitchFamily="50" charset="-128"/>
                        </a:rPr>
                        <a:t>倍の計算速度</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rPr>
                        <a:t>GCM</a:t>
                      </a: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パラメータの雲解像モデル出力による改良</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水平解像度4 </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km</a:t>
                      </a:r>
                      <a:r>
                        <a:rPr kumimoji="1" lang="ja-JP" altLang="en-US" sz="2000" b="0" i="0" u="none" strike="noStrike" cap="none" normalizeH="0" baseline="0" dirty="0" err="1" smtClean="0">
                          <a:ln>
                            <a:noFill/>
                          </a:ln>
                          <a:solidFill>
                            <a:schemeClr val="tx1"/>
                          </a:solidFill>
                          <a:effectLst/>
                          <a:latin typeface="Times New Roman" pitchFamily="18" charset="0"/>
                          <a:ea typeface="ＭＳ Ｐゴシック" pitchFamily="50" charset="-128"/>
                        </a:rPr>
                        <a:t>、</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2km</a:t>
                      </a:r>
                      <a:r>
                        <a:rPr kumimoji="1" lang="ja-JP" altLang="en-US" sz="2000" b="0" i="0" u="none" strike="noStrike" cap="none" normalizeH="0" baseline="0" dirty="0" err="1" smtClean="0">
                          <a:ln>
                            <a:noFill/>
                          </a:ln>
                          <a:solidFill>
                            <a:schemeClr val="tx1"/>
                          </a:solidFill>
                          <a:effectLst/>
                          <a:latin typeface="Times New Roman" pitchFamily="18" charset="0"/>
                          <a:ea typeface="ＭＳ Ｐゴシック" pitchFamily="50" charset="-128"/>
                        </a:rPr>
                        <a:t>、</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1km</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の</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予報実験を毎日実施。出力データの統計解析を実施</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。その解析に基づき</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GCM</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の大規模凝結のパラメータを改善。</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GCM-</a:t>
                      </a:r>
                      <a:r>
                        <a:rPr kumimoji="1" lang="en-US" altLang="ja-JP" sz="1600" b="1" i="0" u="none" strike="noStrike" cap="none" normalizeH="0" baseline="0" dirty="0" err="1" smtClean="0">
                          <a:ln>
                            <a:noFill/>
                          </a:ln>
                          <a:solidFill>
                            <a:schemeClr val="bg2">
                              <a:lumMod val="75000"/>
                            </a:schemeClr>
                          </a:solidFill>
                          <a:effectLst/>
                          <a:latin typeface="Times New Roman" pitchFamily="18" charset="0"/>
                          <a:ea typeface="ＭＳ Ｐゴシック" pitchFamily="50" charset="-128"/>
                        </a:rPr>
                        <a:t>CReSS</a:t>
                      </a:r>
                      <a:r>
                        <a:rPr kumimoji="1" lang="ja-JP" altLang="en-US"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非斉一結合</a:t>
                      </a:r>
                      <a:endPar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rPr>
                        <a:t>1</a:t>
                      </a: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格子結合</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rgbClr val="C00000"/>
                          </a:solidFill>
                          <a:effectLst/>
                          <a:latin typeface="Times New Roman" pitchFamily="18" charset="0"/>
                          <a:ea typeface="ＭＳ Ｐゴシック" pitchFamily="50" charset="-128"/>
                        </a:rPr>
                        <a:t>重並列化によるタイリング領域法</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を</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開発。環境省推進費の成果を継承</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し、</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1</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格子点で</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GCM</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と結合。</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GCM-</a:t>
                      </a:r>
                      <a:r>
                        <a:rPr kumimoji="1" lang="en-US" altLang="ja-JP" sz="1600" b="1" i="0" u="none" strike="noStrike" cap="none" normalizeH="0" baseline="0" dirty="0" err="1" smtClean="0">
                          <a:ln>
                            <a:noFill/>
                          </a:ln>
                          <a:solidFill>
                            <a:schemeClr val="bg2">
                              <a:lumMod val="75000"/>
                            </a:schemeClr>
                          </a:solidFill>
                          <a:effectLst/>
                          <a:latin typeface="Times New Roman" pitchFamily="18" charset="0"/>
                          <a:ea typeface="ＭＳ Ｐゴシック" pitchFamily="50" charset="-128"/>
                        </a:rPr>
                        <a:t>CReSS</a:t>
                      </a:r>
                      <a:r>
                        <a:rPr kumimoji="1" lang="ja-JP" altLang="en-US"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非斉一結合</a:t>
                      </a:r>
                      <a:endPar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領域結合</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雲解像モデル（領域非静力学モデル）と全球静力学モデルを双方向通信で結合するモデルの開発。</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台風に関する</a:t>
                      </a:r>
                      <a:r>
                        <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rPr>
                        <a:t>GCM</a:t>
                      </a:r>
                      <a:r>
                        <a:rPr kumimoji="1" lang="ja-JP" altLang="en-US" sz="2000" b="1" i="0" u="none" strike="noStrike" cap="none" normalizeH="0" baseline="0" dirty="0" err="1" smtClean="0">
                          <a:ln>
                            <a:noFill/>
                          </a:ln>
                          <a:solidFill>
                            <a:schemeClr val="tx1"/>
                          </a:solidFill>
                          <a:effectLst/>
                          <a:latin typeface="Times New Roman" pitchFamily="18" charset="0"/>
                          <a:ea typeface="ＭＳ Ｐゴシック" pitchFamily="50" charset="-128"/>
                        </a:rPr>
                        <a:t>ー</a:t>
                      </a:r>
                      <a:r>
                        <a:rPr kumimoji="1" lang="en-US" altLang="ja-JP" sz="2000" b="1" i="0" u="none" strike="noStrike" cap="none" normalizeH="0" baseline="0" dirty="0" err="1" smtClean="0">
                          <a:ln>
                            <a:noFill/>
                          </a:ln>
                          <a:solidFill>
                            <a:schemeClr val="tx1"/>
                          </a:solidFill>
                          <a:effectLst/>
                          <a:latin typeface="Times New Roman" pitchFamily="18" charset="0"/>
                          <a:ea typeface="ＭＳ Ｐゴシック" pitchFamily="50" charset="-128"/>
                        </a:rPr>
                        <a:t>CReSS</a:t>
                      </a: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比較検証実験</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rgbClr val="C00000"/>
                          </a:solidFill>
                          <a:effectLst/>
                          <a:latin typeface="Times New Roman" pitchFamily="18" charset="0"/>
                          <a:ea typeface="ＭＳ Ｐゴシック" pitchFamily="50" charset="-128"/>
                        </a:rPr>
                        <a:t>タイリング領域法</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による実台風、現在気候・温暖化気候の</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GCM</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の台風の実験を</a:t>
                      </a:r>
                      <a:r>
                        <a:rPr kumimoji="1" lang="en-US" altLang="ja-JP" sz="2000" b="1" i="0" u="none" strike="noStrike" cap="none" normalizeH="0" baseline="0" dirty="0" smtClean="0">
                          <a:ln>
                            <a:noFill/>
                          </a:ln>
                          <a:solidFill>
                            <a:srgbClr val="C00000"/>
                          </a:solidFill>
                          <a:effectLst/>
                          <a:latin typeface="Times New Roman" pitchFamily="18" charset="0"/>
                          <a:ea typeface="ＭＳ Ｐゴシック" pitchFamily="50" charset="-128"/>
                        </a:rPr>
                        <a:t>2km</a:t>
                      </a:r>
                      <a:r>
                        <a:rPr kumimoji="1" lang="ja-JP" altLang="en-US" sz="2000" b="1" i="0" u="none" strike="noStrike" cap="none" normalizeH="0" baseline="0" dirty="0" smtClean="0">
                          <a:ln>
                            <a:noFill/>
                          </a:ln>
                          <a:solidFill>
                            <a:srgbClr val="C00000"/>
                          </a:solidFill>
                          <a:effectLst/>
                          <a:latin typeface="Times New Roman" pitchFamily="18" charset="0"/>
                          <a:ea typeface="ＭＳ Ｐゴシック" pitchFamily="50" charset="-128"/>
                        </a:rPr>
                        <a:t>解像度</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で実施。</a:t>
                      </a:r>
                      <a:r>
                        <a:rPr kumimoji="1" lang="ja-JP" altLang="en-US" sz="2000" b="1" i="0" u="none" strike="noStrike" cap="none" normalizeH="0" baseline="0" dirty="0" smtClean="0">
                          <a:ln>
                            <a:noFill/>
                          </a:ln>
                          <a:solidFill>
                            <a:srgbClr val="C00000"/>
                          </a:solidFill>
                          <a:effectLst/>
                          <a:latin typeface="Times New Roman" pitchFamily="18" charset="0"/>
                          <a:ea typeface="ＭＳ Ｐゴシック" pitchFamily="50" charset="-128"/>
                        </a:rPr>
                        <a:t>温暖化気候でのスーパー</a:t>
                      </a:r>
                      <a:r>
                        <a:rPr kumimoji="1" lang="ja-JP" altLang="en-US" sz="2000" b="1" i="0" u="none" strike="noStrike" cap="none" normalizeH="0" baseline="0" dirty="0" smtClean="0">
                          <a:ln>
                            <a:noFill/>
                          </a:ln>
                          <a:solidFill>
                            <a:srgbClr val="C00000"/>
                          </a:solidFill>
                          <a:effectLst/>
                          <a:latin typeface="Times New Roman" pitchFamily="18" charset="0"/>
                          <a:ea typeface="ＭＳ Ｐゴシック" pitchFamily="50" charset="-128"/>
                        </a:rPr>
                        <a:t>台風の数が現在気候より多くなり、さらにその強度が現在よりはるかに強くなる</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FF"/>
                    </a:solidFill>
                  </a:tcPr>
                </a:tc>
              </a:tr>
            </a:tbl>
          </a:graphicData>
        </a:graphic>
      </p:graphicFrame>
      <p:sp>
        <p:nvSpPr>
          <p:cNvPr id="8" name="コンテンツ プレースホルダ 5"/>
          <p:cNvSpPr>
            <a:spLocks noGrp="1"/>
          </p:cNvSpPr>
          <p:nvPr/>
        </p:nvSpPr>
        <p:spPr bwMode="auto">
          <a:xfrm>
            <a:off x="323528" y="71414"/>
            <a:ext cx="8568952" cy="357190"/>
          </a:xfrm>
          <a:prstGeom prst="rect">
            <a:avLst/>
          </a:prstGeom>
          <a:solidFill>
            <a:srgbClr val="FFFF99"/>
          </a:solidFill>
          <a:ln w="28575">
            <a:solidFill>
              <a:srgbClr val="00FF00"/>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FontTx/>
              <a:buNone/>
            </a:pPr>
            <a:r>
              <a:rPr lang="en-US" altLang="ja-JP" sz="2000" b="1" dirty="0" smtClean="0">
                <a:solidFill>
                  <a:srgbClr val="333399"/>
                </a:solidFill>
              </a:rPr>
              <a:t>21</a:t>
            </a:r>
            <a:r>
              <a:rPr lang="ja-JP" altLang="en-US" sz="2000" b="1" dirty="0" smtClean="0">
                <a:solidFill>
                  <a:srgbClr val="333399"/>
                </a:solidFill>
              </a:rPr>
              <a:t>世紀気候変動予測革新プログラムにおける</a:t>
            </a:r>
            <a:r>
              <a:rPr lang="ja-JP" altLang="en-US" sz="2000" b="1" dirty="0" smtClean="0">
                <a:solidFill>
                  <a:srgbClr val="333399"/>
                </a:solidFill>
              </a:rPr>
              <a:t>チーム雲解像の</a:t>
            </a:r>
            <a:r>
              <a:rPr lang="ja-JP" altLang="en-US" sz="2000" b="1" dirty="0" smtClean="0">
                <a:solidFill>
                  <a:srgbClr val="333399"/>
                </a:solidFill>
              </a:rPr>
              <a:t>期待される</a:t>
            </a:r>
            <a:r>
              <a:rPr lang="ja-JP" altLang="en-US" sz="2000" b="1" dirty="0" smtClean="0">
                <a:solidFill>
                  <a:srgbClr val="333399"/>
                </a:solidFill>
              </a:rPr>
              <a:t>成果</a:t>
            </a:r>
            <a:endParaRPr lang="ja-JP" altLang="en-US" sz="2000" b="1" dirty="0">
              <a:solidFill>
                <a:srgbClr val="333399"/>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CC"/>
            </a:gs>
            <a:gs pos="100000">
              <a:srgbClr val="3366FF"/>
            </a:gs>
          </a:gsLst>
          <a:lin ang="5400000" scaled="1"/>
        </a:gradFill>
        <a:effectLst/>
      </p:bgPr>
    </p:bg>
    <p:spTree>
      <p:nvGrpSpPr>
        <p:cNvPr id="1" name=""/>
        <p:cNvGrpSpPr/>
        <p:nvPr/>
      </p:nvGrpSpPr>
      <p:grpSpPr>
        <a:xfrm>
          <a:off x="0" y="0"/>
          <a:ext cx="0" cy="0"/>
          <a:chOff x="0" y="0"/>
          <a:chExt cx="0" cy="0"/>
        </a:xfrm>
      </p:grpSpPr>
      <p:sp>
        <p:nvSpPr>
          <p:cNvPr id="8" name="コンテンツ プレースホルダ 5"/>
          <p:cNvSpPr>
            <a:spLocks noGrp="1"/>
          </p:cNvSpPr>
          <p:nvPr/>
        </p:nvSpPr>
        <p:spPr bwMode="auto">
          <a:xfrm>
            <a:off x="395536" y="260648"/>
            <a:ext cx="8352928" cy="432048"/>
          </a:xfrm>
          <a:prstGeom prst="rect">
            <a:avLst/>
          </a:prstGeom>
          <a:solidFill>
            <a:srgbClr val="FFFF99"/>
          </a:solidFill>
          <a:ln w="28575">
            <a:solidFill>
              <a:srgbClr val="00FF00"/>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spcBef>
                <a:spcPts val="0"/>
              </a:spcBef>
              <a:buFontTx/>
              <a:buNone/>
            </a:pPr>
            <a:r>
              <a:rPr lang="en-US" altLang="ja-JP" sz="2000" b="1" dirty="0" smtClean="0">
                <a:solidFill>
                  <a:srgbClr val="333399"/>
                </a:solidFill>
              </a:rPr>
              <a:t>21</a:t>
            </a:r>
            <a:r>
              <a:rPr lang="ja-JP" altLang="en-US" sz="2000" b="1" dirty="0" smtClean="0">
                <a:solidFill>
                  <a:srgbClr val="333399"/>
                </a:solidFill>
              </a:rPr>
              <a:t>世紀気候変動予測革新</a:t>
            </a:r>
            <a:r>
              <a:rPr lang="ja-JP" altLang="en-US" sz="2000" b="1" dirty="0" smtClean="0">
                <a:solidFill>
                  <a:srgbClr val="333399"/>
                </a:solidFill>
              </a:rPr>
              <a:t>プログラム後に残される課題（チーム</a:t>
            </a:r>
            <a:r>
              <a:rPr lang="ja-JP" altLang="en-US" sz="2000" b="1" dirty="0" smtClean="0">
                <a:solidFill>
                  <a:srgbClr val="333399"/>
                </a:solidFill>
              </a:rPr>
              <a:t>雲</a:t>
            </a:r>
            <a:r>
              <a:rPr lang="ja-JP" altLang="en-US" sz="2000" b="1" dirty="0" smtClean="0">
                <a:solidFill>
                  <a:srgbClr val="333399"/>
                </a:solidFill>
              </a:rPr>
              <a:t>解像関係）</a:t>
            </a:r>
            <a:endParaRPr lang="ja-JP" altLang="en-US" sz="2000" b="1" dirty="0">
              <a:solidFill>
                <a:srgbClr val="333399"/>
              </a:solidFill>
            </a:endParaRPr>
          </a:p>
        </p:txBody>
      </p:sp>
      <p:sp>
        <p:nvSpPr>
          <p:cNvPr id="4" name="テキスト ボックス 3"/>
          <p:cNvSpPr txBox="1"/>
          <p:nvPr/>
        </p:nvSpPr>
        <p:spPr>
          <a:xfrm>
            <a:off x="395536" y="934263"/>
            <a:ext cx="8280920" cy="5663089"/>
          </a:xfrm>
          <a:prstGeom prst="rect">
            <a:avLst/>
          </a:prstGeom>
          <a:noFill/>
        </p:spPr>
        <p:txBody>
          <a:bodyPr wrap="square" rtlCol="0">
            <a:spAutoFit/>
          </a:bodyPr>
          <a:lstStyle/>
          <a:p>
            <a:pPr>
              <a:spcAft>
                <a:spcPts val="1200"/>
              </a:spcAft>
              <a:buClr>
                <a:srgbClr val="FFC000"/>
              </a:buClr>
              <a:buSzPct val="101000"/>
              <a:buFont typeface="Wingdings" pitchFamily="2" charset="2"/>
              <a:buChar char="u"/>
            </a:pPr>
            <a:r>
              <a:rPr kumimoji="1" lang="ja-JP" altLang="en-US" sz="2400" dirty="0" smtClean="0">
                <a:solidFill>
                  <a:schemeClr val="bg1"/>
                </a:solidFill>
              </a:rPr>
              <a:t>　台風のより高解像度の雲解像シミュレーションによる量的再現実験を、全球静力学モデルと雲解像モデルを双方向通信で結合して行い、雲解像モデルにより対流雲を解像しつつ台風の長期間シミュレーションを行う。</a:t>
            </a:r>
            <a:endParaRPr kumimoji="1" lang="en-US" altLang="ja-JP" sz="2400" dirty="0" smtClean="0">
              <a:solidFill>
                <a:schemeClr val="bg1"/>
              </a:solidFill>
            </a:endParaRPr>
          </a:p>
          <a:p>
            <a:pPr>
              <a:spcAft>
                <a:spcPts val="1200"/>
              </a:spcAft>
              <a:buClr>
                <a:srgbClr val="FFC000"/>
              </a:buClr>
              <a:buSzPct val="101000"/>
              <a:buFont typeface="Wingdings" pitchFamily="2" charset="2"/>
              <a:buChar char="u"/>
            </a:pPr>
            <a:r>
              <a:rPr lang="ja-JP" altLang="en-US" sz="2400" dirty="0" smtClean="0">
                <a:solidFill>
                  <a:schemeClr val="bg1"/>
                </a:solidFill>
              </a:rPr>
              <a:t>　その</a:t>
            </a:r>
            <a:r>
              <a:rPr lang="ja-JP" altLang="en-US" sz="2400" dirty="0" smtClean="0">
                <a:solidFill>
                  <a:schemeClr val="bg1"/>
                </a:solidFill>
              </a:rPr>
              <a:t>利用と</a:t>
            </a:r>
            <a:r>
              <a:rPr lang="ja-JP" altLang="en-US" sz="2400" dirty="0" smtClean="0">
                <a:solidFill>
                  <a:schemeClr val="bg1"/>
                </a:solidFill>
              </a:rPr>
              <a:t>して</a:t>
            </a:r>
            <a:r>
              <a:rPr lang="ja-JP" altLang="en-US" sz="2400" dirty="0" smtClean="0">
                <a:solidFill>
                  <a:schemeClr val="bg1"/>
                </a:solidFill>
              </a:rPr>
              <a:t>台風</a:t>
            </a:r>
            <a:r>
              <a:rPr lang="ja-JP" altLang="en-US" sz="2400" dirty="0" smtClean="0">
                <a:solidFill>
                  <a:schemeClr val="bg1"/>
                </a:solidFill>
              </a:rPr>
              <a:t>の</a:t>
            </a:r>
            <a:r>
              <a:rPr lang="ja-JP" altLang="en-US" sz="2400" dirty="0" smtClean="0">
                <a:solidFill>
                  <a:schemeClr val="bg1"/>
                </a:solidFill>
              </a:rPr>
              <a:t>発生に</a:t>
            </a:r>
            <a:r>
              <a:rPr lang="ja-JP" altLang="en-US" sz="2400" dirty="0" smtClean="0">
                <a:solidFill>
                  <a:schemeClr val="bg1"/>
                </a:solidFill>
              </a:rPr>
              <a:t>ついて</a:t>
            </a:r>
            <a:r>
              <a:rPr lang="ja-JP" altLang="en-US" sz="2400" dirty="0" smtClean="0">
                <a:solidFill>
                  <a:schemeClr val="bg1"/>
                </a:solidFill>
              </a:rPr>
              <a:t>多様</a:t>
            </a:r>
            <a:r>
              <a:rPr lang="ja-JP" altLang="en-US" sz="2400" dirty="0" smtClean="0">
                <a:solidFill>
                  <a:schemeClr val="bg1"/>
                </a:solidFill>
              </a:rPr>
              <a:t>な</a:t>
            </a:r>
            <a:r>
              <a:rPr lang="ja-JP" altLang="en-US" sz="2400" dirty="0" smtClean="0">
                <a:solidFill>
                  <a:schemeClr val="bg1"/>
                </a:solidFill>
              </a:rPr>
              <a:t>プロセスを再現し</a:t>
            </a:r>
            <a:r>
              <a:rPr lang="ja-JP" altLang="en-US" sz="2400" dirty="0" smtClean="0">
                <a:solidFill>
                  <a:schemeClr val="bg1"/>
                </a:solidFill>
              </a:rPr>
              <a:t>、</a:t>
            </a:r>
            <a:r>
              <a:rPr lang="ja-JP" altLang="en-US" sz="2400" dirty="0" smtClean="0">
                <a:solidFill>
                  <a:schemeClr val="bg1"/>
                </a:solidFill>
              </a:rPr>
              <a:t>それらのメカニズムを明らかに</a:t>
            </a:r>
            <a:r>
              <a:rPr lang="ja-JP" altLang="en-US" sz="2400" dirty="0" smtClean="0">
                <a:solidFill>
                  <a:schemeClr val="bg1"/>
                </a:solidFill>
              </a:rPr>
              <a:t>す</a:t>
            </a:r>
            <a:r>
              <a:rPr lang="ja-JP" altLang="en-US" sz="2400" dirty="0" smtClean="0">
                <a:solidFill>
                  <a:schemeClr val="bg1"/>
                </a:solidFill>
              </a:rPr>
              <a:t>る</a:t>
            </a:r>
            <a:r>
              <a:rPr lang="ja-JP" altLang="en-US" sz="2400" dirty="0" smtClean="0">
                <a:solidFill>
                  <a:schemeClr val="bg1"/>
                </a:solidFill>
              </a:rPr>
              <a:t>。</a:t>
            </a:r>
            <a:endParaRPr lang="en-US" altLang="ja-JP" sz="2400" dirty="0" smtClean="0">
              <a:solidFill>
                <a:schemeClr val="bg1"/>
              </a:solidFill>
            </a:endParaRPr>
          </a:p>
          <a:p>
            <a:pPr>
              <a:spcAft>
                <a:spcPts val="1200"/>
              </a:spcAft>
              <a:buClr>
                <a:srgbClr val="FFC000"/>
              </a:buClr>
              <a:buSzPct val="101000"/>
              <a:buFont typeface="Wingdings" pitchFamily="2" charset="2"/>
              <a:buChar char="u"/>
            </a:pPr>
            <a:r>
              <a:rPr kumimoji="1" lang="ja-JP" altLang="en-US" sz="2400" dirty="0" smtClean="0">
                <a:solidFill>
                  <a:schemeClr val="bg1"/>
                </a:solidFill>
              </a:rPr>
              <a:t>　温暖化</a:t>
            </a:r>
            <a:r>
              <a:rPr kumimoji="1" lang="ja-JP" altLang="en-US" sz="2400" dirty="0" smtClean="0">
                <a:solidFill>
                  <a:schemeClr val="bg1"/>
                </a:solidFill>
              </a:rPr>
              <a:t>気候に</a:t>
            </a:r>
            <a:r>
              <a:rPr kumimoji="1" lang="ja-JP" altLang="en-US" sz="2400" dirty="0" smtClean="0">
                <a:solidFill>
                  <a:schemeClr val="bg1"/>
                </a:solidFill>
              </a:rPr>
              <a:t>おける</a:t>
            </a:r>
            <a:r>
              <a:rPr kumimoji="1" lang="ja-JP" altLang="en-US" sz="2400" dirty="0" smtClean="0">
                <a:solidFill>
                  <a:schemeClr val="bg1"/>
                </a:solidFill>
              </a:rPr>
              <a:t>スーパー</a:t>
            </a:r>
            <a:r>
              <a:rPr kumimoji="1" lang="ja-JP" altLang="en-US" sz="2400" dirty="0" smtClean="0">
                <a:solidFill>
                  <a:schemeClr val="bg1"/>
                </a:solidFill>
              </a:rPr>
              <a:t>台風やスーパーハリケーンなどの極端に強い熱帯低気圧の特性と、到達強度（中心気圧と地上風速）をより量的に精度よく推定する。またその強化のメカニズムを明らかにする。</a:t>
            </a:r>
            <a:endParaRPr kumimoji="1" lang="en-US" altLang="ja-JP" sz="2400" dirty="0" smtClean="0">
              <a:solidFill>
                <a:schemeClr val="bg1"/>
              </a:solidFill>
            </a:endParaRPr>
          </a:p>
          <a:p>
            <a:pPr>
              <a:spcAft>
                <a:spcPts val="1200"/>
              </a:spcAft>
              <a:buClr>
                <a:srgbClr val="FFC000"/>
              </a:buClr>
              <a:buSzPct val="101000"/>
              <a:buFont typeface="Wingdings" pitchFamily="2" charset="2"/>
              <a:buChar char="u"/>
            </a:pPr>
            <a:r>
              <a:rPr lang="ja-JP" altLang="en-US" sz="2400" dirty="0" smtClean="0">
                <a:solidFill>
                  <a:schemeClr val="bg1"/>
                </a:solidFill>
              </a:rPr>
              <a:t>インド洋</a:t>
            </a:r>
            <a:r>
              <a:rPr lang="ja-JP" altLang="en-US" sz="2400" dirty="0" smtClean="0">
                <a:solidFill>
                  <a:schemeClr val="bg1"/>
                </a:solidFill>
              </a:rPr>
              <a:t>のサイクロンの温暖化気候における強度変化。</a:t>
            </a:r>
            <a:endParaRPr kumimoji="1" lang="en-US" altLang="ja-JP" sz="2400" dirty="0" smtClean="0">
              <a:solidFill>
                <a:schemeClr val="bg1"/>
              </a:solidFill>
            </a:endParaRPr>
          </a:p>
          <a:p>
            <a:pPr>
              <a:spcAft>
                <a:spcPts val="1200"/>
              </a:spcAft>
              <a:buClr>
                <a:srgbClr val="FFC000"/>
              </a:buClr>
              <a:buSzPct val="101000"/>
              <a:buFont typeface="Wingdings" pitchFamily="2" charset="2"/>
              <a:buChar char="u"/>
            </a:pPr>
            <a:r>
              <a:rPr lang="ja-JP" altLang="en-US" sz="2400" dirty="0" smtClean="0">
                <a:solidFill>
                  <a:schemeClr val="bg1"/>
                </a:solidFill>
              </a:rPr>
              <a:t>温暖化</a:t>
            </a:r>
            <a:r>
              <a:rPr lang="ja-JP" altLang="en-US" sz="2400" dirty="0" smtClean="0">
                <a:solidFill>
                  <a:schemeClr val="bg1"/>
                </a:solidFill>
              </a:rPr>
              <a:t>気候における台風のもたらす降水量の量的予測。</a:t>
            </a:r>
            <a:endParaRPr lang="en-US" altLang="ja-JP" sz="2400" dirty="0" smtClean="0">
              <a:solidFill>
                <a:schemeClr val="bg1"/>
              </a:solidFill>
            </a:endParaRPr>
          </a:p>
          <a:p>
            <a:pPr>
              <a:spcAft>
                <a:spcPts val="1200"/>
              </a:spcAft>
              <a:buClr>
                <a:srgbClr val="FFC000"/>
              </a:buClr>
              <a:buSzPct val="101000"/>
              <a:buFont typeface="Wingdings" pitchFamily="2" charset="2"/>
              <a:buChar char="u"/>
            </a:pPr>
            <a:r>
              <a:rPr kumimoji="1" lang="ja-JP" altLang="en-US" sz="2400" dirty="0" smtClean="0">
                <a:solidFill>
                  <a:schemeClr val="bg1"/>
                </a:solidFill>
              </a:rPr>
              <a:t>温暖化気候における台風に伴う竜巻の強度と頻度。</a:t>
            </a:r>
            <a:endParaRPr kumimoji="1" lang="ja-JP" altLang="en-US" sz="2400"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標準デザイン">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標準デザイン">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標準デザイン">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864</Words>
  <Application>Microsoft Office PowerPoint</Application>
  <PresentationFormat>画面に合わせる (4:3)</PresentationFormat>
  <Paragraphs>132</Paragraphs>
  <Slides>15</Slides>
  <Notes>1</Notes>
  <HiddenSlides>0</HiddenSlides>
  <MMClips>0</MMClips>
  <ScaleCrop>false</ScaleCrop>
  <HeadingPairs>
    <vt:vector size="4" baseType="variant">
      <vt:variant>
        <vt:lpstr>テーマ</vt:lpstr>
      </vt:variant>
      <vt:variant>
        <vt:i4>7</vt:i4>
      </vt:variant>
      <vt:variant>
        <vt:lpstr>スライド タイトル</vt:lpstr>
      </vt:variant>
      <vt:variant>
        <vt:i4>15</vt:i4>
      </vt:variant>
    </vt:vector>
  </HeadingPairs>
  <TitlesOfParts>
    <vt:vector size="22" baseType="lpstr">
      <vt:lpstr>Office テーマ</vt:lpstr>
      <vt:lpstr>標準デザイン</vt:lpstr>
      <vt:lpstr>1_標準デザイン</vt:lpstr>
      <vt:lpstr>2_標準デザイン</vt:lpstr>
      <vt:lpstr>1_Office テーマ</vt:lpstr>
      <vt:lpstr>3_標準デザイン</vt:lpstr>
      <vt:lpstr>4_標準デザイン</vt:lpstr>
      <vt:lpstr>A④_05 （チーム４：雲解像モデリング） 「雲解像モデルの高度化と その全球モデル高精度化への利用」</vt:lpstr>
      <vt:lpstr>研究目的</vt:lpstr>
      <vt:lpstr>スライド 3</vt:lpstr>
      <vt:lpstr>雲解像モデル　 “CReSS”  Cloud Resolving Storm Simulator　</vt:lpstr>
      <vt:lpstr>スライド 5</vt:lpstr>
      <vt:lpstr>FlexNest (system I)</vt:lpstr>
      <vt:lpstr>スライド 7</vt:lpstr>
      <vt:lpstr>スライド 8</vt:lpstr>
      <vt:lpstr>スライド 9</vt:lpstr>
      <vt:lpstr>スライド 10</vt:lpstr>
      <vt:lpstr>スライド 11</vt:lpstr>
      <vt:lpstr>スライド 12</vt:lpstr>
      <vt:lpstr>スライド 13</vt:lpstr>
      <vt:lpstr>スライド 14</vt:lpstr>
      <vt:lpstr>スライド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A④_05 （チーム４：雲解像モデリング） 「雲解像モデルの高度化と その全球モデル高精度化への利用」</dc:title>
  <dc:creator>tsuboki</dc:creator>
  <cp:lastModifiedBy>tsuboki</cp:lastModifiedBy>
  <cp:revision>24</cp:revision>
  <dcterms:created xsi:type="dcterms:W3CDTF">2010-09-07T09:00:02Z</dcterms:created>
  <dcterms:modified xsi:type="dcterms:W3CDTF">2010-09-07T12:40:10Z</dcterms:modified>
</cp:coreProperties>
</file>